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36"/>
  </p:notesMasterIdLst>
  <p:sldIdLst>
    <p:sldId id="256" r:id="rId4"/>
    <p:sldId id="304" r:id="rId5"/>
    <p:sldId id="295" r:id="rId6"/>
    <p:sldId id="282" r:id="rId7"/>
    <p:sldId id="305" r:id="rId8"/>
    <p:sldId id="297" r:id="rId9"/>
    <p:sldId id="259" r:id="rId10"/>
    <p:sldId id="298" r:id="rId11"/>
    <p:sldId id="284" r:id="rId12"/>
    <p:sldId id="288" r:id="rId13"/>
    <p:sldId id="287" r:id="rId14"/>
    <p:sldId id="286" r:id="rId15"/>
    <p:sldId id="285" r:id="rId16"/>
    <p:sldId id="291" r:id="rId17"/>
    <p:sldId id="299" r:id="rId18"/>
    <p:sldId id="300" r:id="rId19"/>
    <p:sldId id="301" r:id="rId20"/>
    <p:sldId id="302" r:id="rId21"/>
    <p:sldId id="296" r:id="rId22"/>
    <p:sldId id="303" r:id="rId23"/>
    <p:sldId id="277" r:id="rId24"/>
    <p:sldId id="276" r:id="rId25"/>
    <p:sldId id="275" r:id="rId26"/>
    <p:sldId id="274" r:id="rId27"/>
    <p:sldId id="266" r:id="rId28"/>
    <p:sldId id="273" r:id="rId29"/>
    <p:sldId id="270" r:id="rId30"/>
    <p:sldId id="278" r:id="rId31"/>
    <p:sldId id="307" r:id="rId32"/>
    <p:sldId id="280" r:id="rId33"/>
    <p:sldId id="268" r:id="rId34"/>
    <p:sldId id="306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E329"/>
    <a:srgbClr val="FFCCFF"/>
    <a:srgbClr val="99FF99"/>
    <a:srgbClr val="FF66FF"/>
    <a:srgbClr val="FF33CC"/>
    <a:srgbClr val="FF3300"/>
    <a:srgbClr val="FF7C80"/>
    <a:srgbClr val="FF6BF4"/>
    <a:srgbClr val="E4289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696" y="-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83F1E7-D393-4DDE-A073-14BE2EA1502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AE4610-C18E-4F25-81B3-4097CB9B2D04}">
      <dgm:prSet/>
      <dgm:spPr>
        <a:solidFill>
          <a:schemeClr val="accent2">
            <a:lumMod val="75000"/>
            <a:alpha val="0"/>
          </a:schemeClr>
        </a:solidFill>
        <a:ln>
          <a:noFill/>
        </a:ln>
      </dgm:spPr>
      <dgm:t>
        <a:bodyPr/>
        <a:lstStyle/>
        <a:p>
          <a:pPr rtl="0"/>
          <a:r>
            <a:rPr lang="bn-BD" b="1" dirty="0" smtClean="0">
              <a:solidFill>
                <a:schemeClr val="tx1"/>
              </a:solidFill>
              <a:latin typeface="Nikosh" pitchFamily="2" charset="0"/>
              <a:cs typeface="Nikosh" pitchFamily="2" charset="0"/>
            </a:rPr>
            <a:t>বন্যা কী বলতে পারবে ।</a:t>
          </a:r>
          <a:endParaRPr lang="en-US" dirty="0">
            <a:solidFill>
              <a:schemeClr val="tx1"/>
            </a:solidFill>
            <a:latin typeface="Nikosh" pitchFamily="2" charset="0"/>
            <a:cs typeface="Nikosh" pitchFamily="2" charset="0"/>
          </a:endParaRPr>
        </a:p>
      </dgm:t>
    </dgm:pt>
    <dgm:pt modelId="{B3280D97-E9C7-49D6-AE7C-960791EEC5E1}" type="parTrans" cxnId="{4274F9EA-A34F-40DD-9695-F2CA965A4008}">
      <dgm:prSet/>
      <dgm:spPr/>
      <dgm:t>
        <a:bodyPr/>
        <a:lstStyle/>
        <a:p>
          <a:endParaRPr lang="en-US"/>
        </a:p>
      </dgm:t>
    </dgm:pt>
    <dgm:pt modelId="{E3DF569B-B949-4326-B053-973AD016A93E}" type="sibTrans" cxnId="{4274F9EA-A34F-40DD-9695-F2CA965A4008}">
      <dgm:prSet/>
      <dgm:spPr/>
      <dgm:t>
        <a:bodyPr/>
        <a:lstStyle/>
        <a:p>
          <a:endParaRPr lang="en-US"/>
        </a:p>
      </dgm:t>
    </dgm:pt>
    <dgm:pt modelId="{DDC83EF7-FA12-4BB5-98D6-E709F2BCEFC2}">
      <dgm:prSet/>
      <dgm:spPr>
        <a:solidFill>
          <a:schemeClr val="accent1">
            <a:hueOff val="0"/>
            <a:satOff val="0"/>
            <a:lumOff val="0"/>
            <a:alpha val="15000"/>
          </a:schemeClr>
        </a:solidFill>
        <a:ln>
          <a:noFill/>
        </a:ln>
      </dgm:spPr>
      <dgm:t>
        <a:bodyPr/>
        <a:lstStyle/>
        <a:p>
          <a:pPr rtl="0"/>
          <a:r>
            <a:rPr lang="bn-BD" b="1" dirty="0" smtClean="0">
              <a:solidFill>
                <a:schemeClr val="tx1"/>
              </a:solidFill>
              <a:latin typeface="Nikosh" pitchFamily="2" charset="0"/>
              <a:cs typeface="Nikosh" pitchFamily="2" charset="0"/>
            </a:rPr>
            <a:t>বন্যার কারন ব্যাখ্যা করতে পারবে । </a:t>
          </a:r>
          <a:endParaRPr lang="en-US" dirty="0">
            <a:solidFill>
              <a:schemeClr val="tx1"/>
            </a:solidFill>
            <a:latin typeface="Nikosh" pitchFamily="2" charset="0"/>
            <a:cs typeface="Nikosh" pitchFamily="2" charset="0"/>
          </a:endParaRPr>
        </a:p>
      </dgm:t>
    </dgm:pt>
    <dgm:pt modelId="{B9760944-1711-474C-8A5F-F221B4FD5C16}" type="parTrans" cxnId="{76A60064-F117-4B30-B714-E53E104BE60B}">
      <dgm:prSet/>
      <dgm:spPr/>
      <dgm:t>
        <a:bodyPr/>
        <a:lstStyle/>
        <a:p>
          <a:endParaRPr lang="en-US"/>
        </a:p>
      </dgm:t>
    </dgm:pt>
    <dgm:pt modelId="{4DDC05DD-1517-4E05-84B8-B95DFA97A493}" type="sibTrans" cxnId="{76A60064-F117-4B30-B714-E53E104BE60B}">
      <dgm:prSet/>
      <dgm:spPr/>
      <dgm:t>
        <a:bodyPr/>
        <a:lstStyle/>
        <a:p>
          <a:endParaRPr lang="en-US"/>
        </a:p>
      </dgm:t>
    </dgm:pt>
    <dgm:pt modelId="{06DA956A-DBC1-4D79-9768-C26465E61293}">
      <dgm:prSet/>
      <dgm:spPr>
        <a:solidFill>
          <a:srgbClr val="FF0066">
            <a:alpha val="16000"/>
          </a:srgbClr>
        </a:solidFill>
        <a:ln>
          <a:noFill/>
        </a:ln>
      </dgm:spPr>
      <dgm:t>
        <a:bodyPr/>
        <a:lstStyle/>
        <a:p>
          <a:pPr rtl="0"/>
          <a:r>
            <a:rPr lang="bn-BD" b="1" dirty="0" smtClean="0">
              <a:solidFill>
                <a:schemeClr val="tx1"/>
              </a:solidFill>
              <a:latin typeface="Nikosh" pitchFamily="2" charset="0"/>
              <a:cs typeface="Nikosh" pitchFamily="2" charset="0"/>
            </a:rPr>
            <a:t>বন্যার প্রভাব আলোচনা করতে পারবে । </a:t>
          </a:r>
          <a:endParaRPr lang="en-US" dirty="0">
            <a:solidFill>
              <a:schemeClr val="tx1"/>
            </a:solidFill>
            <a:latin typeface="Nikosh" pitchFamily="2" charset="0"/>
            <a:cs typeface="Nikosh" pitchFamily="2" charset="0"/>
          </a:endParaRPr>
        </a:p>
      </dgm:t>
    </dgm:pt>
    <dgm:pt modelId="{10B3BCF8-D15E-4969-94BE-134DDB4BE2F2}" type="parTrans" cxnId="{FBDF4118-B04D-4BF3-ADA1-CA792D2965C3}">
      <dgm:prSet/>
      <dgm:spPr/>
      <dgm:t>
        <a:bodyPr/>
        <a:lstStyle/>
        <a:p>
          <a:endParaRPr lang="en-US"/>
        </a:p>
      </dgm:t>
    </dgm:pt>
    <dgm:pt modelId="{084D4EA7-3665-49CD-A53E-A0728CA71E79}" type="sibTrans" cxnId="{FBDF4118-B04D-4BF3-ADA1-CA792D2965C3}">
      <dgm:prSet/>
      <dgm:spPr/>
      <dgm:t>
        <a:bodyPr/>
        <a:lstStyle/>
        <a:p>
          <a:endParaRPr lang="en-US"/>
        </a:p>
      </dgm:t>
    </dgm:pt>
    <dgm:pt modelId="{5D658AD2-185C-441F-AD51-7EE67FF44780}" type="pres">
      <dgm:prSet presAssocID="{FC83F1E7-D393-4DDE-A073-14BE2EA1502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A1E17461-3BAC-48F2-B7CF-44C4163AF089}" type="pres">
      <dgm:prSet presAssocID="{FC83F1E7-D393-4DDE-A073-14BE2EA1502B}" presName="Name1" presStyleCnt="0"/>
      <dgm:spPr/>
    </dgm:pt>
    <dgm:pt modelId="{54AD3DFB-DA68-497E-AE02-8C2D7DB6D312}" type="pres">
      <dgm:prSet presAssocID="{FC83F1E7-D393-4DDE-A073-14BE2EA1502B}" presName="cycle" presStyleCnt="0"/>
      <dgm:spPr/>
    </dgm:pt>
    <dgm:pt modelId="{0BF3403B-EA14-4EB6-BA00-53CAE255AB8E}" type="pres">
      <dgm:prSet presAssocID="{FC83F1E7-D393-4DDE-A073-14BE2EA1502B}" presName="srcNode" presStyleLbl="node1" presStyleIdx="0" presStyleCnt="3"/>
      <dgm:spPr/>
    </dgm:pt>
    <dgm:pt modelId="{F28E415C-B8A2-49A4-8EAC-BD5DE090507A}" type="pres">
      <dgm:prSet presAssocID="{FC83F1E7-D393-4DDE-A073-14BE2EA1502B}" presName="conn" presStyleLbl="parChTrans1D2" presStyleIdx="0" presStyleCnt="1"/>
      <dgm:spPr/>
      <dgm:t>
        <a:bodyPr/>
        <a:lstStyle/>
        <a:p>
          <a:endParaRPr lang="en-US"/>
        </a:p>
      </dgm:t>
    </dgm:pt>
    <dgm:pt modelId="{57FB5045-FB7F-4F02-8A98-7876589FAD05}" type="pres">
      <dgm:prSet presAssocID="{FC83F1E7-D393-4DDE-A073-14BE2EA1502B}" presName="extraNode" presStyleLbl="node1" presStyleIdx="0" presStyleCnt="3"/>
      <dgm:spPr/>
    </dgm:pt>
    <dgm:pt modelId="{7F4E04AD-5516-4EB7-A2EC-9A17F2F05F8C}" type="pres">
      <dgm:prSet presAssocID="{FC83F1E7-D393-4DDE-A073-14BE2EA1502B}" presName="dstNode" presStyleLbl="node1" presStyleIdx="0" presStyleCnt="3"/>
      <dgm:spPr/>
    </dgm:pt>
    <dgm:pt modelId="{82FB0102-4D26-495D-855C-DEB25E92B775}" type="pres">
      <dgm:prSet presAssocID="{DBAE4610-C18E-4F25-81B3-4097CB9B2D04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D9D284-A1F1-4BAD-AE89-68B2DA297382}" type="pres">
      <dgm:prSet presAssocID="{DBAE4610-C18E-4F25-81B3-4097CB9B2D04}" presName="accent_1" presStyleCnt="0"/>
      <dgm:spPr/>
    </dgm:pt>
    <dgm:pt modelId="{80F7CF01-A4AB-4A14-AD09-09B3FE018CE4}" type="pres">
      <dgm:prSet presAssocID="{DBAE4610-C18E-4F25-81B3-4097CB9B2D04}" presName="accentRepeatNode" presStyleLbl="solidFgAcc1" presStyleIdx="0" presStyleCnt="3"/>
      <dgm:spPr>
        <a:solidFill>
          <a:srgbClr val="FF66FF">
            <a:alpha val="19000"/>
          </a:srgbClr>
        </a:solidFill>
      </dgm:spPr>
    </dgm:pt>
    <dgm:pt modelId="{12E9198D-196C-4A08-82A3-CA7BD50ED78A}" type="pres">
      <dgm:prSet presAssocID="{DDC83EF7-FA12-4BB5-98D6-E709F2BCEFC2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5E1407-C812-45A9-9B5C-156CAFAD9A33}" type="pres">
      <dgm:prSet presAssocID="{DDC83EF7-FA12-4BB5-98D6-E709F2BCEFC2}" presName="accent_2" presStyleCnt="0"/>
      <dgm:spPr/>
    </dgm:pt>
    <dgm:pt modelId="{58A8180D-F250-4ADC-ABC8-DEF7C3111464}" type="pres">
      <dgm:prSet presAssocID="{DDC83EF7-FA12-4BB5-98D6-E709F2BCEFC2}" presName="accentRepeatNode" presStyleLbl="solidFgAcc1" presStyleIdx="1" presStyleCnt="3"/>
      <dgm:spPr>
        <a:solidFill>
          <a:schemeClr val="accent3">
            <a:lumMod val="75000"/>
            <a:alpha val="22000"/>
          </a:schemeClr>
        </a:solidFill>
      </dgm:spPr>
    </dgm:pt>
    <dgm:pt modelId="{E38A5CFF-9251-4FDB-8ACA-D5ECCF5324AA}" type="pres">
      <dgm:prSet presAssocID="{06DA956A-DBC1-4D79-9768-C26465E61293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09D7AD-8363-4AAA-916F-A68E8D825ADB}" type="pres">
      <dgm:prSet presAssocID="{06DA956A-DBC1-4D79-9768-C26465E61293}" presName="accent_3" presStyleCnt="0"/>
      <dgm:spPr/>
    </dgm:pt>
    <dgm:pt modelId="{7E4FDE6E-8CA9-4613-A54D-87FC2F1C59BF}" type="pres">
      <dgm:prSet presAssocID="{06DA956A-DBC1-4D79-9768-C26465E61293}" presName="accentRepeatNode" presStyleLbl="solidFgAcc1" presStyleIdx="2" presStyleCnt="3"/>
      <dgm:spPr>
        <a:solidFill>
          <a:srgbClr val="FF3300">
            <a:alpha val="26000"/>
          </a:srgbClr>
        </a:solidFill>
      </dgm:spPr>
    </dgm:pt>
  </dgm:ptLst>
  <dgm:cxnLst>
    <dgm:cxn modelId="{3F3ABA56-55FD-4030-A9F7-2EF0CC63A1FD}" type="presOf" srcId="{E3DF569B-B949-4326-B053-973AD016A93E}" destId="{F28E415C-B8A2-49A4-8EAC-BD5DE090507A}" srcOrd="0" destOrd="0" presId="urn:microsoft.com/office/officeart/2008/layout/VerticalCurvedList"/>
    <dgm:cxn modelId="{829EEBA2-F759-4A71-ABA2-F8515E89D164}" type="presOf" srcId="{DBAE4610-C18E-4F25-81B3-4097CB9B2D04}" destId="{82FB0102-4D26-495D-855C-DEB25E92B775}" srcOrd="0" destOrd="0" presId="urn:microsoft.com/office/officeart/2008/layout/VerticalCurvedList"/>
    <dgm:cxn modelId="{4274F9EA-A34F-40DD-9695-F2CA965A4008}" srcId="{FC83F1E7-D393-4DDE-A073-14BE2EA1502B}" destId="{DBAE4610-C18E-4F25-81B3-4097CB9B2D04}" srcOrd="0" destOrd="0" parTransId="{B3280D97-E9C7-49D6-AE7C-960791EEC5E1}" sibTransId="{E3DF569B-B949-4326-B053-973AD016A93E}"/>
    <dgm:cxn modelId="{BA91F2CE-A5B3-4B2D-B261-153DFC937499}" type="presOf" srcId="{FC83F1E7-D393-4DDE-A073-14BE2EA1502B}" destId="{5D658AD2-185C-441F-AD51-7EE67FF44780}" srcOrd="0" destOrd="0" presId="urn:microsoft.com/office/officeart/2008/layout/VerticalCurvedList"/>
    <dgm:cxn modelId="{5DA83116-9C40-4DF4-A0F8-AA78A451138F}" type="presOf" srcId="{06DA956A-DBC1-4D79-9768-C26465E61293}" destId="{E38A5CFF-9251-4FDB-8ACA-D5ECCF5324AA}" srcOrd="0" destOrd="0" presId="urn:microsoft.com/office/officeart/2008/layout/VerticalCurvedList"/>
    <dgm:cxn modelId="{FBDF4118-B04D-4BF3-ADA1-CA792D2965C3}" srcId="{FC83F1E7-D393-4DDE-A073-14BE2EA1502B}" destId="{06DA956A-DBC1-4D79-9768-C26465E61293}" srcOrd="2" destOrd="0" parTransId="{10B3BCF8-D15E-4969-94BE-134DDB4BE2F2}" sibTransId="{084D4EA7-3665-49CD-A53E-A0728CA71E79}"/>
    <dgm:cxn modelId="{A8727EB1-3D20-454B-9756-C0CB275D25B7}" type="presOf" srcId="{DDC83EF7-FA12-4BB5-98D6-E709F2BCEFC2}" destId="{12E9198D-196C-4A08-82A3-CA7BD50ED78A}" srcOrd="0" destOrd="0" presId="urn:microsoft.com/office/officeart/2008/layout/VerticalCurvedList"/>
    <dgm:cxn modelId="{76A60064-F117-4B30-B714-E53E104BE60B}" srcId="{FC83F1E7-D393-4DDE-A073-14BE2EA1502B}" destId="{DDC83EF7-FA12-4BB5-98D6-E709F2BCEFC2}" srcOrd="1" destOrd="0" parTransId="{B9760944-1711-474C-8A5F-F221B4FD5C16}" sibTransId="{4DDC05DD-1517-4E05-84B8-B95DFA97A493}"/>
    <dgm:cxn modelId="{9418B43D-2918-45DD-A7B7-84D99C2C0E3E}" type="presParOf" srcId="{5D658AD2-185C-441F-AD51-7EE67FF44780}" destId="{A1E17461-3BAC-48F2-B7CF-44C4163AF089}" srcOrd="0" destOrd="0" presId="urn:microsoft.com/office/officeart/2008/layout/VerticalCurvedList"/>
    <dgm:cxn modelId="{9EC52684-66F3-4ED9-8ED2-85768599F5E2}" type="presParOf" srcId="{A1E17461-3BAC-48F2-B7CF-44C4163AF089}" destId="{54AD3DFB-DA68-497E-AE02-8C2D7DB6D312}" srcOrd="0" destOrd="0" presId="urn:microsoft.com/office/officeart/2008/layout/VerticalCurvedList"/>
    <dgm:cxn modelId="{D6E865B7-5FFC-4CED-B776-7615FBB49F24}" type="presParOf" srcId="{54AD3DFB-DA68-497E-AE02-8C2D7DB6D312}" destId="{0BF3403B-EA14-4EB6-BA00-53CAE255AB8E}" srcOrd="0" destOrd="0" presId="urn:microsoft.com/office/officeart/2008/layout/VerticalCurvedList"/>
    <dgm:cxn modelId="{0D6D9BA3-CE28-46C1-A440-C18527C6CB6E}" type="presParOf" srcId="{54AD3DFB-DA68-497E-AE02-8C2D7DB6D312}" destId="{F28E415C-B8A2-49A4-8EAC-BD5DE090507A}" srcOrd="1" destOrd="0" presId="urn:microsoft.com/office/officeart/2008/layout/VerticalCurvedList"/>
    <dgm:cxn modelId="{CB4C101F-A2B7-4298-B9CA-B4B0D2616C7F}" type="presParOf" srcId="{54AD3DFB-DA68-497E-AE02-8C2D7DB6D312}" destId="{57FB5045-FB7F-4F02-8A98-7876589FAD05}" srcOrd="2" destOrd="0" presId="urn:microsoft.com/office/officeart/2008/layout/VerticalCurvedList"/>
    <dgm:cxn modelId="{05B1C9E3-CE7D-4AF4-BA46-9257DD88F322}" type="presParOf" srcId="{54AD3DFB-DA68-497E-AE02-8C2D7DB6D312}" destId="{7F4E04AD-5516-4EB7-A2EC-9A17F2F05F8C}" srcOrd="3" destOrd="0" presId="urn:microsoft.com/office/officeart/2008/layout/VerticalCurvedList"/>
    <dgm:cxn modelId="{666C83DB-E356-45E3-B14F-8E2347B7C0C0}" type="presParOf" srcId="{A1E17461-3BAC-48F2-B7CF-44C4163AF089}" destId="{82FB0102-4D26-495D-855C-DEB25E92B775}" srcOrd="1" destOrd="0" presId="urn:microsoft.com/office/officeart/2008/layout/VerticalCurvedList"/>
    <dgm:cxn modelId="{5A64C400-5F40-4BAB-93AF-823477552D55}" type="presParOf" srcId="{A1E17461-3BAC-48F2-B7CF-44C4163AF089}" destId="{27D9D284-A1F1-4BAD-AE89-68B2DA297382}" srcOrd="2" destOrd="0" presId="urn:microsoft.com/office/officeart/2008/layout/VerticalCurvedList"/>
    <dgm:cxn modelId="{F0BFEB55-E117-4E86-9889-22F809A91A1D}" type="presParOf" srcId="{27D9D284-A1F1-4BAD-AE89-68B2DA297382}" destId="{80F7CF01-A4AB-4A14-AD09-09B3FE018CE4}" srcOrd="0" destOrd="0" presId="urn:microsoft.com/office/officeart/2008/layout/VerticalCurvedList"/>
    <dgm:cxn modelId="{E55C2DF1-AFB8-41B7-85E6-518E76D1F51F}" type="presParOf" srcId="{A1E17461-3BAC-48F2-B7CF-44C4163AF089}" destId="{12E9198D-196C-4A08-82A3-CA7BD50ED78A}" srcOrd="3" destOrd="0" presId="urn:microsoft.com/office/officeart/2008/layout/VerticalCurvedList"/>
    <dgm:cxn modelId="{A22957EF-5A4B-4C02-9055-E42DCB01EFEA}" type="presParOf" srcId="{A1E17461-3BAC-48F2-B7CF-44C4163AF089}" destId="{6F5E1407-C812-45A9-9B5C-156CAFAD9A33}" srcOrd="4" destOrd="0" presId="urn:microsoft.com/office/officeart/2008/layout/VerticalCurvedList"/>
    <dgm:cxn modelId="{D6A3D734-7DB1-49E1-AA01-DFB5F903DECA}" type="presParOf" srcId="{6F5E1407-C812-45A9-9B5C-156CAFAD9A33}" destId="{58A8180D-F250-4ADC-ABC8-DEF7C3111464}" srcOrd="0" destOrd="0" presId="urn:microsoft.com/office/officeart/2008/layout/VerticalCurvedList"/>
    <dgm:cxn modelId="{B6E84AB9-09AD-45D7-9437-B9EF5BA0DC49}" type="presParOf" srcId="{A1E17461-3BAC-48F2-B7CF-44C4163AF089}" destId="{E38A5CFF-9251-4FDB-8ACA-D5ECCF5324AA}" srcOrd="5" destOrd="0" presId="urn:microsoft.com/office/officeart/2008/layout/VerticalCurvedList"/>
    <dgm:cxn modelId="{18F1838E-3F38-41CD-B434-5BFBF2655773}" type="presParOf" srcId="{A1E17461-3BAC-48F2-B7CF-44C4163AF089}" destId="{1509D7AD-8363-4AAA-916F-A68E8D825ADB}" srcOrd="6" destOrd="0" presId="urn:microsoft.com/office/officeart/2008/layout/VerticalCurvedList"/>
    <dgm:cxn modelId="{2B26D0BF-36F0-4ECC-B7F4-235DBD7C66FC}" type="presParOf" srcId="{1509D7AD-8363-4AAA-916F-A68E8D825ADB}" destId="{7E4FDE6E-8CA9-4613-A54D-87FC2F1C59B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8E415C-B8A2-49A4-8EAC-BD5DE090507A}">
      <dsp:nvSpPr>
        <dsp:cNvPr id="0" name=""/>
        <dsp:cNvSpPr/>
      </dsp:nvSpPr>
      <dsp:spPr>
        <a:xfrm>
          <a:off x="-4824232" y="-739358"/>
          <a:ext cx="5745916" cy="5745916"/>
        </a:xfrm>
        <a:prstGeom prst="blockArc">
          <a:avLst>
            <a:gd name="adj1" fmla="val 18900000"/>
            <a:gd name="adj2" fmla="val 2700000"/>
            <a:gd name="adj3" fmla="val 37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FB0102-4D26-495D-855C-DEB25E92B775}">
      <dsp:nvSpPr>
        <dsp:cNvPr id="0" name=""/>
        <dsp:cNvSpPr/>
      </dsp:nvSpPr>
      <dsp:spPr>
        <a:xfrm>
          <a:off x="592778" y="426720"/>
          <a:ext cx="6080315" cy="853440"/>
        </a:xfrm>
        <a:prstGeom prst="rect">
          <a:avLst/>
        </a:prstGeom>
        <a:solidFill>
          <a:schemeClr val="accent2">
            <a:lumMod val="75000"/>
            <a:alpha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7418" tIns="88900" rIns="88900" bIns="8890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500" b="1" kern="1200" dirty="0" smtClean="0">
              <a:solidFill>
                <a:schemeClr val="tx1"/>
              </a:solidFill>
              <a:latin typeface="Nikosh" pitchFamily="2" charset="0"/>
              <a:cs typeface="Nikosh" pitchFamily="2" charset="0"/>
            </a:rPr>
            <a:t>বন্যা কী বলতে পারবে ।</a:t>
          </a:r>
          <a:endParaRPr lang="en-US" sz="3500" kern="1200" dirty="0">
            <a:solidFill>
              <a:schemeClr val="tx1"/>
            </a:solidFill>
            <a:latin typeface="Nikosh" pitchFamily="2" charset="0"/>
            <a:cs typeface="Nikosh" pitchFamily="2" charset="0"/>
          </a:endParaRPr>
        </a:p>
      </dsp:txBody>
      <dsp:txXfrm>
        <a:off x="592778" y="426720"/>
        <a:ext cx="6080315" cy="853440"/>
      </dsp:txXfrm>
    </dsp:sp>
    <dsp:sp modelId="{80F7CF01-A4AB-4A14-AD09-09B3FE018CE4}">
      <dsp:nvSpPr>
        <dsp:cNvPr id="0" name=""/>
        <dsp:cNvSpPr/>
      </dsp:nvSpPr>
      <dsp:spPr>
        <a:xfrm>
          <a:off x="59378" y="320040"/>
          <a:ext cx="1066800" cy="1066800"/>
        </a:xfrm>
        <a:prstGeom prst="ellipse">
          <a:avLst/>
        </a:prstGeom>
        <a:solidFill>
          <a:srgbClr val="FF66FF">
            <a:alpha val="19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E9198D-196C-4A08-82A3-CA7BD50ED78A}">
      <dsp:nvSpPr>
        <dsp:cNvPr id="0" name=""/>
        <dsp:cNvSpPr/>
      </dsp:nvSpPr>
      <dsp:spPr>
        <a:xfrm>
          <a:off x="903004" y="1706880"/>
          <a:ext cx="5770089" cy="853440"/>
        </a:xfrm>
        <a:prstGeom prst="rect">
          <a:avLst/>
        </a:prstGeom>
        <a:solidFill>
          <a:schemeClr val="accent1">
            <a:hueOff val="0"/>
            <a:satOff val="0"/>
            <a:lumOff val="0"/>
            <a:alpha val="1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7418" tIns="88900" rIns="88900" bIns="8890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500" b="1" kern="1200" dirty="0" smtClean="0">
              <a:solidFill>
                <a:schemeClr val="tx1"/>
              </a:solidFill>
              <a:latin typeface="Nikosh" pitchFamily="2" charset="0"/>
              <a:cs typeface="Nikosh" pitchFamily="2" charset="0"/>
            </a:rPr>
            <a:t>বন্যার কারন ব্যাখ্যা করতে পারবে । </a:t>
          </a:r>
          <a:endParaRPr lang="en-US" sz="3500" kern="1200" dirty="0">
            <a:solidFill>
              <a:schemeClr val="tx1"/>
            </a:solidFill>
            <a:latin typeface="Nikosh" pitchFamily="2" charset="0"/>
            <a:cs typeface="Nikosh" pitchFamily="2" charset="0"/>
          </a:endParaRPr>
        </a:p>
      </dsp:txBody>
      <dsp:txXfrm>
        <a:off x="903004" y="1706880"/>
        <a:ext cx="5770089" cy="853440"/>
      </dsp:txXfrm>
    </dsp:sp>
    <dsp:sp modelId="{58A8180D-F250-4ADC-ABC8-DEF7C3111464}">
      <dsp:nvSpPr>
        <dsp:cNvPr id="0" name=""/>
        <dsp:cNvSpPr/>
      </dsp:nvSpPr>
      <dsp:spPr>
        <a:xfrm>
          <a:off x="369604" y="1600200"/>
          <a:ext cx="1066800" cy="1066800"/>
        </a:xfrm>
        <a:prstGeom prst="ellipse">
          <a:avLst/>
        </a:prstGeom>
        <a:solidFill>
          <a:schemeClr val="accent3">
            <a:lumMod val="75000"/>
            <a:alpha val="22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8A5CFF-9251-4FDB-8ACA-D5ECCF5324AA}">
      <dsp:nvSpPr>
        <dsp:cNvPr id="0" name=""/>
        <dsp:cNvSpPr/>
      </dsp:nvSpPr>
      <dsp:spPr>
        <a:xfrm>
          <a:off x="592778" y="2987040"/>
          <a:ext cx="6080315" cy="853440"/>
        </a:xfrm>
        <a:prstGeom prst="rect">
          <a:avLst/>
        </a:prstGeom>
        <a:solidFill>
          <a:srgbClr val="FF0066">
            <a:alpha val="16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7418" tIns="88900" rIns="88900" bIns="8890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500" b="1" kern="1200" dirty="0" smtClean="0">
              <a:solidFill>
                <a:schemeClr val="tx1"/>
              </a:solidFill>
              <a:latin typeface="Nikosh" pitchFamily="2" charset="0"/>
              <a:cs typeface="Nikosh" pitchFamily="2" charset="0"/>
            </a:rPr>
            <a:t>বন্যার প্রভাব আলোচনা করতে পারবে । </a:t>
          </a:r>
          <a:endParaRPr lang="en-US" sz="3500" kern="1200" dirty="0">
            <a:solidFill>
              <a:schemeClr val="tx1"/>
            </a:solidFill>
            <a:latin typeface="Nikosh" pitchFamily="2" charset="0"/>
            <a:cs typeface="Nikosh" pitchFamily="2" charset="0"/>
          </a:endParaRPr>
        </a:p>
      </dsp:txBody>
      <dsp:txXfrm>
        <a:off x="592778" y="2987040"/>
        <a:ext cx="6080315" cy="853440"/>
      </dsp:txXfrm>
    </dsp:sp>
    <dsp:sp modelId="{7E4FDE6E-8CA9-4613-A54D-87FC2F1C59BF}">
      <dsp:nvSpPr>
        <dsp:cNvPr id="0" name=""/>
        <dsp:cNvSpPr/>
      </dsp:nvSpPr>
      <dsp:spPr>
        <a:xfrm>
          <a:off x="59378" y="2880360"/>
          <a:ext cx="1066800" cy="1066800"/>
        </a:xfrm>
        <a:prstGeom prst="ellipse">
          <a:avLst/>
        </a:prstGeom>
        <a:solidFill>
          <a:srgbClr val="FF3300">
            <a:alpha val="26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8FABB-DB7C-49EB-A4A7-835FE4FEB2C6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2E767-D8E6-4045-AC12-630D14BFC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76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2E767-D8E6-4045-AC12-630D14BFCD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19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2E767-D8E6-4045-AC12-630D14BFCD2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90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2E767-D8E6-4045-AC12-630D14BFCD2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7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5AAA-15F8-4551-8C7D-5738F3C54261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DB6F6-6077-41BC-BF37-E4909BF62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64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5AAA-15F8-4551-8C7D-5738F3C54261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DB6F6-6077-41BC-BF37-E4909BF62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6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5AAA-15F8-4551-8C7D-5738F3C54261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DB6F6-6077-41BC-BF37-E4909BF62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55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3214-44C2-427C-A2E4-8F4453E1AD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B07F-ED98-4DE4-945F-6D8121754F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900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3214-44C2-427C-A2E4-8F4453E1AD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B07F-ED98-4DE4-945F-6D8121754F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311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3214-44C2-427C-A2E4-8F4453E1AD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B07F-ED98-4DE4-945F-6D8121754F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63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3214-44C2-427C-A2E4-8F4453E1AD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B07F-ED98-4DE4-945F-6D8121754F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52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3214-44C2-427C-A2E4-8F4453E1AD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B07F-ED98-4DE4-945F-6D8121754F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792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3214-44C2-427C-A2E4-8F4453E1AD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B07F-ED98-4DE4-945F-6D8121754F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114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3214-44C2-427C-A2E4-8F4453E1AD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B07F-ED98-4DE4-945F-6D8121754F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890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3214-44C2-427C-A2E4-8F4453E1AD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B07F-ED98-4DE4-945F-6D8121754F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1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5AAA-15F8-4551-8C7D-5738F3C54261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DB6F6-6077-41BC-BF37-E4909BF62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353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3214-44C2-427C-A2E4-8F4453E1AD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B07F-ED98-4DE4-945F-6D8121754F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795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3214-44C2-427C-A2E4-8F4453E1AD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B07F-ED98-4DE4-945F-6D8121754F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850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3214-44C2-427C-A2E4-8F4453E1AD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3B07F-ED98-4DE4-945F-6D8121754F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170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382197"/>
            <a:ext cx="9144000" cy="9516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>
                <a:solidFill>
                  <a:schemeClr val="tx1">
                    <a:tint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defRPr>
            </a:lvl1pPr>
          </a:lstStyle>
          <a:p>
            <a:r>
              <a:rPr lang="bn-BD" dirty="0">
                <a:solidFill>
                  <a:prstClr val="black">
                    <a:tint val="75000"/>
                  </a:prstClr>
                </a:solidFill>
              </a:rPr>
              <a:t>সুজন চন্দ্র দে,</a:t>
            </a:r>
            <a:r>
              <a:rPr lang="bn-BD" sz="700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bn-BD" dirty="0">
                <a:solidFill>
                  <a:prstClr val="black">
                    <a:tint val="75000"/>
                  </a:prstClr>
                </a:solidFill>
              </a:rPr>
              <a:t>সহকারি শিক্ষক (বিজ্ঞান),</a:t>
            </a:r>
            <a:r>
              <a:rPr lang="bn-BD" sz="1400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bn-BD" dirty="0">
                <a:solidFill>
                  <a:prstClr val="black">
                    <a:tint val="75000"/>
                  </a:prstClr>
                </a:solidFill>
              </a:rPr>
              <a:t>রণিখাই হুমায়ূন রশীদ চৌধূরী উচ্চ বিদ্যালয়, কোম্পানীগঞ্জ, সিলেট।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  <a:p>
            <a:endParaRPr lang="en-US" sz="3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729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382197"/>
            <a:ext cx="9144000" cy="9516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>
                <a:solidFill>
                  <a:schemeClr val="tx1">
                    <a:tint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defRPr>
            </a:lvl1pPr>
          </a:lstStyle>
          <a:p>
            <a:r>
              <a:rPr lang="bn-BD" dirty="0">
                <a:solidFill>
                  <a:prstClr val="black">
                    <a:tint val="75000"/>
                  </a:prstClr>
                </a:solidFill>
              </a:rPr>
              <a:t>সুজন চন্দ্র দে,</a:t>
            </a:r>
            <a:r>
              <a:rPr lang="bn-BD" sz="700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bn-BD" dirty="0">
                <a:solidFill>
                  <a:prstClr val="black">
                    <a:tint val="75000"/>
                  </a:prstClr>
                </a:solidFill>
              </a:rPr>
              <a:t>সহকারি শিক্ষক (বিজ্ঞান),</a:t>
            </a:r>
            <a:r>
              <a:rPr lang="bn-BD" sz="1400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bn-BD" dirty="0">
                <a:solidFill>
                  <a:prstClr val="black">
                    <a:tint val="75000"/>
                  </a:prstClr>
                </a:solidFill>
              </a:rPr>
              <a:t>রণিখাই হুমায়ূন রশীদ চৌধূরী উচ্চ বিদ্যালয়, কোম্পানীগঞ্জ, সিলেট।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  <a:p>
            <a:endParaRPr lang="en-US" sz="3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177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382197"/>
            <a:ext cx="9144000" cy="9516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>
                <a:solidFill>
                  <a:schemeClr val="tx1">
                    <a:tint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defRPr>
            </a:lvl1pPr>
          </a:lstStyle>
          <a:p>
            <a:r>
              <a:rPr lang="bn-BD" dirty="0">
                <a:solidFill>
                  <a:prstClr val="black">
                    <a:tint val="75000"/>
                  </a:prstClr>
                </a:solidFill>
              </a:rPr>
              <a:t>সুজন চন্দ্র দে,</a:t>
            </a:r>
            <a:r>
              <a:rPr lang="bn-BD" sz="700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bn-BD" dirty="0">
                <a:solidFill>
                  <a:prstClr val="black">
                    <a:tint val="75000"/>
                  </a:prstClr>
                </a:solidFill>
              </a:rPr>
              <a:t>সহকারি শিক্ষক (বিজ্ঞান),</a:t>
            </a:r>
            <a:r>
              <a:rPr lang="bn-BD" sz="1400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bn-BD" dirty="0">
                <a:solidFill>
                  <a:prstClr val="black">
                    <a:tint val="75000"/>
                  </a:prstClr>
                </a:solidFill>
              </a:rPr>
              <a:t>রণিখাই হুমায়ূন রশীদ চৌধূরী উচ্চ বিদ্যালয়, কোম্পানীগঞ্জ, সিলেট।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  <a:p>
            <a:endParaRPr lang="en-US" sz="3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3442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382197"/>
            <a:ext cx="9144000" cy="9516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>
                <a:solidFill>
                  <a:schemeClr val="tx1">
                    <a:tint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defRPr>
            </a:lvl1pPr>
          </a:lstStyle>
          <a:p>
            <a:r>
              <a:rPr lang="bn-BD" dirty="0">
                <a:solidFill>
                  <a:prstClr val="black">
                    <a:tint val="75000"/>
                  </a:prstClr>
                </a:solidFill>
              </a:rPr>
              <a:t>সুজন চন্দ্র দে,</a:t>
            </a:r>
            <a:r>
              <a:rPr lang="bn-BD" sz="700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bn-BD" dirty="0">
                <a:solidFill>
                  <a:prstClr val="black">
                    <a:tint val="75000"/>
                  </a:prstClr>
                </a:solidFill>
              </a:rPr>
              <a:t>সহকারি শিক্ষক (বিজ্ঞান),</a:t>
            </a:r>
            <a:r>
              <a:rPr lang="bn-BD" sz="1400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bn-BD" dirty="0">
                <a:solidFill>
                  <a:prstClr val="black">
                    <a:tint val="75000"/>
                  </a:prstClr>
                </a:solidFill>
              </a:rPr>
              <a:t>রণিখাই হুমায়ূন রশীদ চৌধূরী উচ্চ বিদ্যালয়, কোম্পানীগঞ্জ, সিলেট।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  <a:p>
            <a:endParaRPr lang="en-US" sz="3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3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dirty="0">
                <a:solidFill>
                  <a:prstClr val="black">
                    <a:tint val="75000"/>
                  </a:prstClr>
                </a:solidFill>
              </a:rPr>
              <a:t>সুজন চন্দ্র দে, সহকারি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965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5AAA-15F8-4551-8C7D-5738F3C54261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DB6F6-6077-41BC-BF37-E4909BF62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3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5AAA-15F8-4551-8C7D-5738F3C54261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DB6F6-6077-41BC-BF37-E4909BF62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33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5AAA-15F8-4551-8C7D-5738F3C54261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DB6F6-6077-41BC-BF37-E4909BF62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38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5AAA-15F8-4551-8C7D-5738F3C54261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DB6F6-6077-41BC-BF37-E4909BF62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8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5AAA-15F8-4551-8C7D-5738F3C54261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DB6F6-6077-41BC-BF37-E4909BF62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91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5AAA-15F8-4551-8C7D-5738F3C54261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DB6F6-6077-41BC-BF37-E4909BF62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13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5AAA-15F8-4551-8C7D-5738F3C54261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DB6F6-6077-41BC-BF37-E4909BF62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90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85AAA-15F8-4551-8C7D-5738F3C54261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DB6F6-6077-41BC-BF37-E4909BF62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53214-44C2-427C-A2E4-8F4453E1AD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3B07F-ED98-4DE4-945F-6D8121754F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73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FF0000">
                <a:alpha val="10000"/>
              </a:srgbClr>
            </a:gs>
            <a:gs pos="100000">
              <a:schemeClr val="accent6">
                <a:lumMod val="45000"/>
                <a:lumOff val="55000"/>
                <a:alpha val="46000"/>
              </a:schemeClr>
            </a:gs>
            <a:gs pos="100000">
              <a:schemeClr val="accent6">
                <a:lumMod val="45000"/>
                <a:lumOff val="55000"/>
                <a:alpha val="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7907" y="992888"/>
            <a:ext cx="666090" cy="59180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9" y="992890"/>
            <a:ext cx="663394" cy="5918085"/>
          </a:xfrm>
          <a:prstGeom prst="rect">
            <a:avLst/>
          </a:prstGeom>
        </p:spPr>
      </p:pic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35171"/>
            <a:ext cx="9144000" cy="9516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>
                <a:solidFill>
                  <a:schemeClr val="tx1">
                    <a:tint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defRPr>
            </a:lvl1pPr>
          </a:lstStyle>
          <a:p>
            <a:r>
              <a:rPr lang="bn-BD" dirty="0">
                <a:solidFill>
                  <a:prstClr val="black">
                    <a:tint val="75000"/>
                  </a:prstClr>
                </a:solidFill>
              </a:rPr>
              <a:t>সুজন চন্দ্র দে,</a:t>
            </a:r>
            <a:r>
              <a:rPr lang="bn-BD" sz="700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bn-BD" dirty="0">
                <a:solidFill>
                  <a:prstClr val="black">
                    <a:tint val="75000"/>
                  </a:prstClr>
                </a:solidFill>
              </a:rPr>
              <a:t>সহকারি শিক্ষক (বিজ্ঞান),</a:t>
            </a:r>
            <a:r>
              <a:rPr lang="bn-BD" sz="1400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bn-BD" dirty="0">
                <a:solidFill>
                  <a:prstClr val="black">
                    <a:tint val="75000"/>
                  </a:prstClr>
                </a:solidFill>
              </a:rPr>
              <a:t>রণিখাই হুমায়ূন রশীদ চৌধূরী উচ্চ বিদ্যালয়, কোম্পানীগঞ্জ, সিলেট।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  <a:p>
            <a:endParaRPr lang="en-US" sz="3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141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8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Teachers,gov,bd OK\Bakti Jibon Ict\Picture1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9993" y="152400"/>
            <a:ext cx="9142751" cy="6694357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431800"/>
          </a:effectLst>
        </p:spPr>
      </p:pic>
      <p:pic>
        <p:nvPicPr>
          <p:cNvPr id="8194" name="Picture 2" descr="E:\New folder (2)\Well-com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305800" cy="38862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889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">
                <a:srgbClr val="3399FF">
                  <a:lumMod val="0"/>
                  <a:lumOff val="100000"/>
                  <a:alpha val="0"/>
                </a:srgbClr>
              </a:gs>
              <a:gs pos="87000">
                <a:srgbClr val="00CCCC"/>
              </a:gs>
              <a:gs pos="91000">
                <a:srgbClr val="9999FF"/>
              </a:gs>
              <a:gs pos="92000">
                <a:srgbClr val="2E6792"/>
              </a:gs>
              <a:gs pos="89000">
                <a:srgbClr val="3333CC"/>
              </a:gs>
              <a:gs pos="94000">
                <a:srgbClr val="1170FF"/>
              </a:gs>
              <a:gs pos="100000">
                <a:srgbClr val="00669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rame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050" name="Picture 2" descr="E:\New folder (2)\pani\bonna\250px-Vindhya moysom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2667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New folder (2)\pani\bonna\462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980" y="1600200"/>
            <a:ext cx="3048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New folder (2)\pani\bonna\pijavica4mo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00200"/>
            <a:ext cx="2590799" cy="297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hord 2"/>
          <p:cNvSpPr/>
          <p:nvPr/>
        </p:nvSpPr>
        <p:spPr>
          <a:xfrm>
            <a:off x="2133600" y="4800600"/>
            <a:ext cx="4800600" cy="1143000"/>
          </a:xfrm>
          <a:prstGeom prst="chord">
            <a:avLst>
              <a:gd name="adj1" fmla="val 20355502"/>
              <a:gd name="adj2" fmla="val 12133376"/>
            </a:avLst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মৌসুমি জলবায়ুর প্রভাব </a:t>
            </a:r>
            <a:endParaRPr lang="en-US" sz="3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7" name="Double Wave 6"/>
          <p:cNvSpPr/>
          <p:nvPr/>
        </p:nvSpPr>
        <p:spPr>
          <a:xfrm>
            <a:off x="1981200" y="381000"/>
            <a:ext cx="4524531" cy="1143000"/>
          </a:xfrm>
          <a:prstGeom prst="doubleWave">
            <a:avLst>
              <a:gd name="adj1" fmla="val 6250"/>
              <a:gd name="adj2" fmla="val 994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39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বন্যার প্রাকৃতিক কারণ  </a:t>
            </a:r>
            <a:endParaRPr lang="en-US" sz="40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42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970" y="0"/>
            <a:ext cx="9144000" cy="6858000"/>
          </a:xfrm>
          <a:prstGeom prst="rect">
            <a:avLst/>
          </a:prstGeom>
          <a:gradFill>
            <a:gsLst>
              <a:gs pos="1000">
                <a:srgbClr val="3399FF">
                  <a:lumMod val="0"/>
                  <a:lumOff val="100000"/>
                  <a:alpha val="0"/>
                </a:srgbClr>
              </a:gs>
              <a:gs pos="87000">
                <a:srgbClr val="00CCCC"/>
              </a:gs>
              <a:gs pos="91000">
                <a:srgbClr val="9999FF"/>
              </a:gs>
              <a:gs pos="92000">
                <a:srgbClr val="2E6792"/>
              </a:gs>
              <a:gs pos="89000">
                <a:srgbClr val="3333CC"/>
              </a:gs>
              <a:gs pos="94000">
                <a:srgbClr val="1170FF"/>
              </a:gs>
              <a:gs pos="100000">
                <a:srgbClr val="00669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4" name="Frame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Double Wave 2"/>
          <p:cNvSpPr/>
          <p:nvPr/>
        </p:nvSpPr>
        <p:spPr>
          <a:xfrm>
            <a:off x="1981200" y="381000"/>
            <a:ext cx="4283439" cy="838200"/>
          </a:xfrm>
          <a:prstGeom prst="doubleWav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বন্যার প্রাকৃতিক কারণ 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pic>
        <p:nvPicPr>
          <p:cNvPr id="4099" name="Picture 3" descr="E:\New folder (2)\pani\bonna\14610791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305393"/>
            <a:ext cx="6286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33600" y="5257800"/>
            <a:ext cx="39624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মূল নদীর গভীরতা কম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42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">
                <a:srgbClr val="3399FF">
                  <a:lumMod val="0"/>
                  <a:lumOff val="100000"/>
                  <a:alpha val="0"/>
                </a:srgbClr>
              </a:gs>
              <a:gs pos="87000">
                <a:srgbClr val="00CCCC"/>
              </a:gs>
              <a:gs pos="91000">
                <a:srgbClr val="9999FF"/>
              </a:gs>
              <a:gs pos="92000">
                <a:srgbClr val="2E6792"/>
              </a:gs>
              <a:gs pos="89000">
                <a:srgbClr val="3333CC"/>
              </a:gs>
              <a:gs pos="94000">
                <a:srgbClr val="1170FF"/>
              </a:gs>
              <a:gs pos="100000">
                <a:srgbClr val="00669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rame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4098" name="Picture 2" descr="E:\New folder (2)\pani\bonna\poli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320040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New folder (2)\pani\bonna\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28800"/>
            <a:ext cx="3095625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New folder (2)\pani\bonna\poli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409" y="1828800"/>
            <a:ext cx="2085975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ouble Wave 4"/>
          <p:cNvSpPr/>
          <p:nvPr/>
        </p:nvSpPr>
        <p:spPr>
          <a:xfrm>
            <a:off x="1295400" y="337279"/>
            <a:ext cx="6172200" cy="1219200"/>
          </a:xfrm>
          <a:prstGeom prst="doubleWav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বন্যার প্রাকৃতিক কারণ  </a:t>
            </a:r>
            <a:endParaRPr lang="en-US" sz="40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5000" y="4876800"/>
            <a:ext cx="494940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শাখা নদীগুলো পলি দ্বারা আবৃত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42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DDEBCF"/>
              </a:gs>
              <a:gs pos="82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ame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320"/>
            </a:avLst>
          </a:prstGeom>
          <a:gradFill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87000">
                <a:srgbClr val="FFA800"/>
              </a:gs>
              <a:gs pos="83000">
                <a:srgbClr val="825600"/>
              </a:gs>
              <a:gs pos="100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123" name="Picture 3" descr="E:\New folder (2)\pani\bonna\him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1"/>
          <a:stretch/>
        </p:blipFill>
        <p:spPr bwMode="auto">
          <a:xfrm>
            <a:off x="1371600" y="1752600"/>
            <a:ext cx="63246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ouble Wave 4"/>
          <p:cNvSpPr/>
          <p:nvPr/>
        </p:nvSpPr>
        <p:spPr>
          <a:xfrm>
            <a:off x="1828800" y="381000"/>
            <a:ext cx="5562600" cy="1371600"/>
          </a:xfrm>
          <a:prstGeom prst="doubleWav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বন্যার প্রাকৃতিক কারণ  </a:t>
            </a:r>
            <a:endParaRPr lang="en-US" sz="40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0" y="5334000"/>
            <a:ext cx="5562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হিমালয়ের বরফগলা পানিপ্রবাহ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">
                <a:srgbClr val="3399FF">
                  <a:lumMod val="0"/>
                  <a:lumOff val="100000"/>
                  <a:alpha val="0"/>
                </a:srgbClr>
              </a:gs>
              <a:gs pos="87000">
                <a:srgbClr val="00CCCC"/>
              </a:gs>
              <a:gs pos="91000">
                <a:srgbClr val="9999FF"/>
              </a:gs>
              <a:gs pos="92000">
                <a:srgbClr val="2E6792"/>
              </a:gs>
              <a:gs pos="89000">
                <a:srgbClr val="3333CC"/>
              </a:gs>
              <a:gs pos="94000">
                <a:srgbClr val="1170FF"/>
              </a:gs>
              <a:gs pos="100000">
                <a:srgbClr val="00669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rame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 descr="E:\New folder (2)\pani\bonna\1437925184-600x3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20574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New folder (2)\pani\bonna\joy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26" y="1752600"/>
            <a:ext cx="2364607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New folder (2)\pani\bonna\23EA223F00000578-2866660-image-a-60_14181410536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752600"/>
            <a:ext cx="2057401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New folder (2)\pani\bonna\nintchdbpict0002988031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52600"/>
            <a:ext cx="2119326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uble Wave 2"/>
          <p:cNvSpPr/>
          <p:nvPr/>
        </p:nvSpPr>
        <p:spPr>
          <a:xfrm>
            <a:off x="1752600" y="304800"/>
            <a:ext cx="4800600" cy="1143000"/>
          </a:xfrm>
          <a:prstGeom prst="doubleWav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বন্যার প্রাকৃতিক কারণ 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2600" y="4953000"/>
            <a:ext cx="4800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বঙ্গোপসাগরের তীব্র জোয়ার-ভাটা </a:t>
            </a:r>
            <a:endParaRPr lang="en-US" sz="3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76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rame 2"/>
          <p:cNvSpPr/>
          <p:nvPr/>
        </p:nvSpPr>
        <p:spPr>
          <a:xfrm>
            <a:off x="0" y="0"/>
            <a:ext cx="9144000" cy="7010400"/>
          </a:xfrm>
          <a:prstGeom prst="frame">
            <a:avLst>
              <a:gd name="adj1" fmla="val 2878"/>
            </a:avLst>
          </a:prstGeom>
          <a:solidFill>
            <a:srgbClr val="FF6B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4098" name="Picture 2" descr="E:\New folder (2)\pani\bonna\Jhenidah-Tree201604060334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571625"/>
            <a:ext cx="714375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209800" y="304800"/>
            <a:ext cx="4191000" cy="1066800"/>
          </a:xfrm>
          <a:prstGeom prst="round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মানবসৃষ্ট কারণ 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800" y="5410200"/>
            <a:ext cx="56388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নদী অববাহিকায় ব্যাপক বৃক্ষ কর্তন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94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ame 2"/>
          <p:cNvSpPr/>
          <p:nvPr/>
        </p:nvSpPr>
        <p:spPr>
          <a:xfrm>
            <a:off x="0" y="0"/>
            <a:ext cx="9144000" cy="7010400"/>
          </a:xfrm>
          <a:prstGeom prst="frame">
            <a:avLst>
              <a:gd name="adj1" fmla="val 2878"/>
            </a:avLst>
          </a:prstGeom>
          <a:solidFill>
            <a:srgbClr val="FF6B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 descr="E:\New folder (2)\pani\bonna\v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0"/>
            <a:ext cx="3486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New folder (2)\pani\bonna\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438400"/>
            <a:ext cx="34290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201212" y="304800"/>
            <a:ext cx="3590925" cy="838200"/>
          </a:xfrm>
          <a:prstGeom prst="round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মানবসৃষ্ট কারণ 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0200" y="5562600"/>
            <a:ext cx="55626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গঙ্গা নদীর উপর নির্মিত ফারাক্কা বাঁধ ।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29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2400" y="-9993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ame 2"/>
          <p:cNvSpPr/>
          <p:nvPr/>
        </p:nvSpPr>
        <p:spPr>
          <a:xfrm>
            <a:off x="-152400" y="-36226"/>
            <a:ext cx="9296400" cy="6858000"/>
          </a:xfrm>
          <a:prstGeom prst="frame">
            <a:avLst>
              <a:gd name="adj1" fmla="val 3757"/>
            </a:avLst>
          </a:prstGeom>
          <a:solidFill>
            <a:srgbClr val="FF6B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50" name="Picture 2" descr="E:\New folder (2)\pani\bonna\নদী20170215 (7)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2743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New folder (2)\pani\bonna\tis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948" y="1752600"/>
            <a:ext cx="2895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New folder (2)\pani\bonna\dh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52600"/>
            <a:ext cx="2617033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590800" y="381000"/>
            <a:ext cx="3124200" cy="838200"/>
          </a:xfrm>
          <a:prstGeom prst="round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মানবসৃষ্ট কারণ 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5181600"/>
            <a:ext cx="57912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অন্যান্য নদীতে নির্মিত বাঁধের প্রভাব </a:t>
            </a:r>
            <a:endParaRPr lang="en-US" sz="40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00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2400" y="-9993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ame 2"/>
          <p:cNvSpPr/>
          <p:nvPr/>
        </p:nvSpPr>
        <p:spPr>
          <a:xfrm>
            <a:off x="-152400" y="-36226"/>
            <a:ext cx="9296400" cy="6858000"/>
          </a:xfrm>
          <a:prstGeom prst="frame">
            <a:avLst>
              <a:gd name="adj1" fmla="val 3757"/>
            </a:avLst>
          </a:prstGeom>
          <a:solidFill>
            <a:srgbClr val="FF6B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122" name="Picture 2" descr="E:\New folder (2)\pani\bonna\cj2minalh020150523085903-202536282bFtmLi4e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44" y="1612614"/>
            <a:ext cx="3581400" cy="360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New folder (2)\pani\bonna\1417473096_p-3.jp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16362"/>
            <a:ext cx="4752975" cy="360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43200" y="381000"/>
            <a:ext cx="2895600" cy="838200"/>
          </a:xfrm>
          <a:prstGeom prst="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মানবসৃষ্ট কারণ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1844" y="5410200"/>
            <a:ext cx="3991756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অপরিকল্পিত নগরায়ণ  </a:t>
            </a:r>
            <a:endParaRPr lang="en-US" sz="40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00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Teachers,gov,bd OK\Bakti Jibon Ict\Picture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105" y="222177"/>
            <a:ext cx="8686800" cy="640080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8" name="TextBox 1" descr="Bouquet"/>
          <p:cNvSpPr>
            <a:spLocks noChangeArrowheads="1"/>
          </p:cNvSpPr>
          <p:nvPr/>
        </p:nvSpPr>
        <p:spPr bwMode="auto">
          <a:xfrm>
            <a:off x="2438400" y="457200"/>
            <a:ext cx="3043238" cy="742117"/>
          </a:xfrm>
          <a:prstGeom prst="roundRect">
            <a:avLst>
              <a:gd name="adj" fmla="val 9232"/>
            </a:avLst>
          </a:prstGeom>
          <a:solidFill>
            <a:srgbClr val="FF0066"/>
          </a:solidFill>
          <a:ln w="38100" algn="ctr">
            <a:noFill/>
            <a:round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spAutoFit/>
          </a:bodyPr>
          <a:lstStyle/>
          <a:p>
            <a:pPr algn="ctr"/>
            <a:r>
              <a:rPr lang="en-US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জোড়ায়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Frame 10"/>
          <p:cNvSpPr/>
          <p:nvPr/>
        </p:nvSpPr>
        <p:spPr>
          <a:xfrm>
            <a:off x="8968" y="-4181"/>
            <a:ext cx="9135035" cy="6853517"/>
          </a:xfrm>
          <a:prstGeom prst="frame">
            <a:avLst>
              <a:gd name="adj1" fmla="val 2886"/>
            </a:avLst>
          </a:prstGeom>
          <a:solidFill>
            <a:srgbClr val="FFFF00"/>
          </a:solidFill>
          <a:ln w="38100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2685738"/>
            <a:ext cx="5638800" cy="2057400"/>
          </a:xfrm>
          <a:prstGeom prst="rect">
            <a:avLst/>
          </a:prstGeom>
          <a:solidFill>
            <a:srgbClr val="FF0066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latin typeface="Nikosh" pitchFamily="2" charset="0"/>
                <a:cs typeface="Nikosh" pitchFamily="2" charset="0"/>
              </a:rPr>
              <a:t>বন্যার</a:t>
            </a:r>
            <a:r>
              <a:rPr lang="en-US" sz="4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BD" sz="4800" dirty="0" smtClean="0">
                <a:latin typeface="Nikosh" pitchFamily="2" charset="0"/>
                <a:cs typeface="Nikosh" pitchFamily="2" charset="0"/>
              </a:rPr>
              <a:t>প্রাকৃতিক কারণ গুলো  লিখ ? </a:t>
            </a:r>
            <a:endParaRPr lang="en-US" sz="4800" dirty="0"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41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New folder (2)\rain-4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4600" y="456576"/>
            <a:ext cx="2667000" cy="685800"/>
          </a:xfrm>
          <a:prstGeom prst="rect">
            <a:avLst/>
          </a:prstGeom>
          <a:gradFill flip="none" rotWithShape="1">
            <a:gsLst>
              <a:gs pos="2000">
                <a:srgbClr val="FF33CC">
                  <a:tint val="66000"/>
                  <a:satMod val="160000"/>
                  <a:alpha val="0"/>
                </a:srgbClr>
              </a:gs>
              <a:gs pos="63000">
                <a:srgbClr val="FF33CC">
                  <a:tint val="44500"/>
                  <a:satMod val="160000"/>
                  <a:alpha val="55000"/>
                </a:srgbClr>
              </a:gs>
              <a:gs pos="100000">
                <a:srgbClr val="FF33CC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latin typeface="Nikosh" pitchFamily="2" charset="0"/>
                <a:cs typeface="Nikosh" pitchFamily="2" charset="0"/>
              </a:rPr>
              <a:t>পরিচিতি</a:t>
            </a:r>
            <a:r>
              <a:rPr lang="bn-BD" dirty="0" smtClean="0">
                <a:latin typeface="Nikosh" pitchFamily="2" charset="0"/>
                <a:cs typeface="Nikosh" pitchFamily="2" charset="0"/>
              </a:rPr>
              <a:t> </a:t>
            </a:r>
            <a:endParaRPr lang="en-US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228600" y="1219201"/>
            <a:ext cx="3801032" cy="5410200"/>
          </a:xfrm>
          <a:prstGeom prst="flowChartAlternateProcess">
            <a:avLst/>
          </a:prstGeom>
          <a:gradFill flip="none" rotWithShape="1">
            <a:gsLst>
              <a:gs pos="0">
                <a:srgbClr val="FF6BF4">
                  <a:shade val="30000"/>
                  <a:satMod val="115000"/>
                </a:srgbClr>
              </a:gs>
              <a:gs pos="50000">
                <a:srgbClr val="FF6BF4">
                  <a:shade val="67500"/>
                  <a:satMod val="115000"/>
                </a:srgbClr>
              </a:gs>
              <a:gs pos="100000">
                <a:srgbClr val="FF6BF4">
                  <a:shade val="100000"/>
                  <a:satMod val="115000"/>
                </a:srgbClr>
              </a:gs>
            </a:gsLst>
            <a:lin ang="5400000" scaled="1"/>
            <a:tileRect/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622300" stA="75000" endPos="65000" dist="393700" dir="5400000" sy="-100000" algn="bl" rotWithShape="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bn-BD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তহমিনা খাতুন </a:t>
            </a:r>
          </a:p>
          <a:p>
            <a:pPr algn="just"/>
            <a:r>
              <a:rPr lang="bn-BD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সহঃশিক্ষক (কম্পিঃ)</a:t>
            </a:r>
          </a:p>
          <a:p>
            <a:pPr algn="just"/>
            <a:r>
              <a:rPr lang="bn-BD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আশেকপুর সি,পি উচ্চ বিদ্যালয়   শাজাহানপুর, বগুড়া  মোবাঃ০১৭৩৭৭২০৫৩৬ </a:t>
            </a:r>
          </a:p>
        </p:txBody>
      </p:sp>
      <p:sp>
        <p:nvSpPr>
          <p:cNvPr id="5" name="Flowchart: Alternate Process 4"/>
          <p:cNvSpPr/>
          <p:nvPr/>
        </p:nvSpPr>
        <p:spPr>
          <a:xfrm>
            <a:off x="4576485" y="1219201"/>
            <a:ext cx="3996015" cy="5410200"/>
          </a:xfrm>
          <a:prstGeom prst="flowChartAlternateProcess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0"/>
            <a:tileRect/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622300" stA="75000" endPos="65000" dist="393700" dir="5400000" sy="-100000" algn="bl" rotWithShape="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বিষয়ঃ ভূগোল ও পরিবেশ </a:t>
            </a:r>
          </a:p>
          <a:p>
            <a:pPr algn="ctr"/>
            <a:r>
              <a:rPr lang="bn-BD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শ্রেনীঃ নবম-দশম</a:t>
            </a:r>
          </a:p>
          <a:p>
            <a:pPr algn="ctr"/>
            <a:r>
              <a:rPr lang="bn-BD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অধ্যায়ঃচতুর্দশ   </a:t>
            </a:r>
          </a:p>
          <a:p>
            <a:pPr algn="ctr"/>
            <a:r>
              <a:rPr lang="bn-BD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সময়ঃ৪০ মিনিট  </a:t>
            </a:r>
          </a:p>
        </p:txBody>
      </p:sp>
    </p:spTree>
    <p:extLst>
      <p:ext uri="{BB962C8B-B14F-4D97-AF65-F5344CB8AC3E}">
        <p14:creationId xmlns:p14="http://schemas.microsoft.com/office/powerpoint/2010/main" val="48315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rame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101"/>
            </a:avLst>
          </a:prstGeom>
          <a:solidFill>
            <a:srgbClr val="FF6B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09800" y="304800"/>
            <a:ext cx="4800600" cy="1066800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এসো একটি ভিডিও দেখি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7580542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1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65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rame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101"/>
            </a:avLst>
          </a:prstGeom>
          <a:solidFill>
            <a:srgbClr val="FF6B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9218" name="Picture 2" descr="E:\New folder (2)\pani\bonna\gh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0"/>
            <a:ext cx="3581400" cy="258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New folder (2)\pani\bonna\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0"/>
            <a:ext cx="3657600" cy="258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evel 3"/>
          <p:cNvSpPr/>
          <p:nvPr/>
        </p:nvSpPr>
        <p:spPr>
          <a:xfrm>
            <a:off x="2133600" y="381000"/>
            <a:ext cx="3505199" cy="990600"/>
          </a:xfrm>
          <a:prstGeom prst="bevel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29000">
                <a:schemeClr val="bg1">
                  <a:shade val="67500"/>
                  <a:satMod val="115000"/>
                  <a:lumMod val="93000"/>
                  <a:lumOff val="7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বন্যার প্রভাব </a:t>
            </a:r>
            <a:endParaRPr lang="en-US" sz="40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5257800"/>
            <a:ext cx="5943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ঘরবাড়ি , গৃহস্থালি সামগ্রী পানিতে ভেসে যায় । </a:t>
            </a:r>
            <a:endParaRPr lang="en-US" sz="3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67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rame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101"/>
            </a:avLst>
          </a:prstGeom>
          <a:solidFill>
            <a:srgbClr val="FF6B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6146" name="Picture 2" descr="E:\New folder (2)\pani\bonna\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33147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New folder (2)\pani\bonna\imagesCAOTPVS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902" y="1981200"/>
            <a:ext cx="3657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evel 3"/>
          <p:cNvSpPr/>
          <p:nvPr/>
        </p:nvSpPr>
        <p:spPr>
          <a:xfrm>
            <a:off x="2743200" y="304800"/>
            <a:ext cx="2971800" cy="990600"/>
          </a:xfrm>
          <a:prstGeom prst="bevel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46000">
                <a:schemeClr val="bg1">
                  <a:shade val="67500"/>
                  <a:satMod val="115000"/>
                  <a:lumMod val="59000"/>
                  <a:lumOff val="41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বন্যার প্রভাব </a:t>
            </a:r>
            <a:endParaRPr lang="en-US" sz="40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600" y="5334000"/>
            <a:ext cx="6324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বিভিন্ন শিক্ষা প্রতিষ্ঠান ক্ষতিগ্রস্ত হয় ।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97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731" y="28731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rame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101"/>
            </a:avLst>
          </a:prstGeom>
          <a:solidFill>
            <a:srgbClr val="FF6B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7170" name="Picture 2" descr="E:\New folder (2)\pani\bonna\imagesCAZZZZT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95500"/>
            <a:ext cx="25908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New folder (2)\pani\bonna\imagesCA234J7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210" y="2095500"/>
            <a:ext cx="28194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New folder (2)\pani\bonna\imagesCAJR1G4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095500"/>
            <a:ext cx="2743200" cy="26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evel 3"/>
          <p:cNvSpPr/>
          <p:nvPr/>
        </p:nvSpPr>
        <p:spPr>
          <a:xfrm>
            <a:off x="2286000" y="304800"/>
            <a:ext cx="3352800" cy="990600"/>
          </a:xfrm>
          <a:prstGeom prst="bevel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35000">
                <a:schemeClr val="bg1">
                  <a:shade val="67500"/>
                  <a:satMod val="115000"/>
                  <a:lumMod val="89000"/>
                  <a:lumOff val="11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বন্যার প্রভাব </a:t>
            </a:r>
            <a:endParaRPr lang="en-US" sz="40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4800600"/>
            <a:ext cx="60198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অনেক জমির ফসল নষ্ট হয় ।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97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rame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101"/>
            </a:avLst>
          </a:prstGeom>
          <a:solidFill>
            <a:srgbClr val="FF6B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194" name="Picture 2" descr="E:\New folder (2)\pani\bonna\imagesCA9YRY2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2895600" cy="290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New folder (2)\pani\bonna\imagesCA05VGP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859" y="1828801"/>
            <a:ext cx="2667000" cy="292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New folder (2)\pani\bonna\k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23" y="1828800"/>
            <a:ext cx="2857500" cy="293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5400" y="4876800"/>
            <a:ext cx="64770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গবাদিপশু ও হাঁস- মুরগি পানির তোড়ে ভেসে যায় ।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Bevel 4"/>
          <p:cNvSpPr/>
          <p:nvPr/>
        </p:nvSpPr>
        <p:spPr>
          <a:xfrm>
            <a:off x="2819399" y="381000"/>
            <a:ext cx="3110459" cy="990600"/>
          </a:xfrm>
          <a:prstGeom prst="bevel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34000">
                <a:schemeClr val="bg1">
                  <a:shade val="67500"/>
                  <a:satMod val="115000"/>
                  <a:lumMod val="97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বন্যার প্রভাব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97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5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64955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ame 2"/>
          <p:cNvSpPr/>
          <p:nvPr/>
        </p:nvSpPr>
        <p:spPr>
          <a:xfrm>
            <a:off x="0" y="-64956"/>
            <a:ext cx="9144000" cy="6922955"/>
          </a:xfrm>
          <a:prstGeom prst="frame">
            <a:avLst>
              <a:gd name="adj1" fmla="val 3101"/>
            </a:avLst>
          </a:prstGeom>
          <a:solidFill>
            <a:srgbClr val="FF6B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100" name="Picture 4" descr="E:\New folder (2)\pani\bonna\images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0"/>
            <a:ext cx="213360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New folder (2)\pani\bonna\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1"/>
            <a:ext cx="2362200" cy="297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New folder (2)\pani\bonna\images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599" y="1524002"/>
            <a:ext cx="1617689" cy="287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E:\New folder (2)\pani\bonna\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2"/>
            <a:ext cx="2371725" cy="291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evel 3"/>
          <p:cNvSpPr/>
          <p:nvPr/>
        </p:nvSpPr>
        <p:spPr>
          <a:xfrm>
            <a:off x="3027389" y="304800"/>
            <a:ext cx="2971800" cy="838200"/>
          </a:xfrm>
          <a:prstGeom prst="bevel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46000">
                <a:schemeClr val="bg1">
                  <a:shade val="67500"/>
                  <a:satMod val="115000"/>
                  <a:lumMod val="79000"/>
                  <a:lumOff val="21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বন্যার প্রভাব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4953000"/>
            <a:ext cx="66294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পাকা সড়ক ও কাঁচা রাস্তাঘাটের ব্যাপক ক্ষতি সাধিত হয় । </a:t>
            </a:r>
            <a:endParaRPr lang="en-US" sz="3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22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rame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101"/>
            </a:avLst>
          </a:prstGeom>
          <a:solidFill>
            <a:srgbClr val="FF6B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4098" name="Picture 2" descr="E:\New folder (2)\pani\bonna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35814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New folder (2)\pani\bonna\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990" y="1524000"/>
            <a:ext cx="364261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5029200"/>
            <a:ext cx="54102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খাবারের অভাব হয় ।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Bevel 4"/>
          <p:cNvSpPr/>
          <p:nvPr/>
        </p:nvSpPr>
        <p:spPr>
          <a:xfrm>
            <a:off x="2853440" y="304800"/>
            <a:ext cx="3048000" cy="838200"/>
          </a:xfrm>
          <a:prstGeom prst="bevel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47000">
                <a:schemeClr val="bg1">
                  <a:shade val="67500"/>
                  <a:satMod val="115000"/>
                  <a:lumMod val="65000"/>
                  <a:lumOff val="3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বন্যার প্রভাব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0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010400"/>
          </a:xfrm>
          <a:prstGeom prst="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ame 2"/>
          <p:cNvSpPr/>
          <p:nvPr/>
        </p:nvSpPr>
        <p:spPr>
          <a:xfrm>
            <a:off x="0" y="0"/>
            <a:ext cx="9144000" cy="7010400"/>
          </a:xfrm>
          <a:prstGeom prst="frame">
            <a:avLst>
              <a:gd name="adj1" fmla="val 3519"/>
            </a:avLst>
          </a:prstGeom>
          <a:solidFill>
            <a:srgbClr val="FF6B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074" name="Picture 2" descr="E:\New folder (2)\pani\bonna\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302871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New folder (2)\pani\bonna\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274" y="1676400"/>
            <a:ext cx="269752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New folder (2)\pani\bonna\jk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76400"/>
            <a:ext cx="26098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85717" y="5105400"/>
            <a:ext cx="5353283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বিশুদ্ধ পানির তীব্র অভাব হয় ।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Bevel 4"/>
          <p:cNvSpPr/>
          <p:nvPr/>
        </p:nvSpPr>
        <p:spPr>
          <a:xfrm>
            <a:off x="2895600" y="304800"/>
            <a:ext cx="3046049" cy="990600"/>
          </a:xfrm>
          <a:prstGeom prst="bevel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42000">
                <a:schemeClr val="bg1">
                  <a:shade val="67500"/>
                  <a:satMod val="115000"/>
                  <a:lumMod val="91000"/>
                  <a:lumOff val="9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বন্যার প্রভাব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98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rame 2"/>
          <p:cNvSpPr/>
          <p:nvPr/>
        </p:nvSpPr>
        <p:spPr>
          <a:xfrm>
            <a:off x="0" y="0"/>
            <a:ext cx="9144000" cy="7010400"/>
          </a:xfrm>
          <a:prstGeom prst="frame">
            <a:avLst>
              <a:gd name="adj1" fmla="val 2878"/>
            </a:avLst>
          </a:prstGeom>
          <a:solidFill>
            <a:srgbClr val="FF6B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Bevel 3"/>
          <p:cNvSpPr/>
          <p:nvPr/>
        </p:nvSpPr>
        <p:spPr>
          <a:xfrm>
            <a:off x="3505200" y="228600"/>
            <a:ext cx="2895600" cy="990600"/>
          </a:xfrm>
          <a:prstGeom prst="bevel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  <a:lumMod val="58000"/>
                  <a:lumOff val="42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বন্যার প্রভাব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1447800"/>
            <a:ext cx="3810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পানিবাহিত রোগ ছড়িয়ে পড়ে যেমনঃ </a:t>
            </a:r>
            <a:endParaRPr lang="en-US" sz="24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16002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" pitchFamily="2" charset="0"/>
                <a:cs typeface="Nikosh" pitchFamily="2" charset="0"/>
              </a:rPr>
              <a:t>ডায়রিয়া </a:t>
            </a:r>
            <a:endParaRPr lang="en-US" sz="3600" dirty="0">
              <a:latin typeface="Nikosh" pitchFamily="2" charset="0"/>
              <a:cs typeface="Nikosh" pitchFamily="2" charset="0"/>
            </a:endParaRPr>
          </a:p>
        </p:txBody>
      </p:sp>
      <p:pic>
        <p:nvPicPr>
          <p:cNvPr id="17" name="Picture 2" descr="E:\New folder (2)\pani\bonna\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2828925"/>
            <a:ext cx="2619375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E:\New folder (2)\pani\bonna\indedayriy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" r="8918"/>
          <a:stretch/>
        </p:blipFill>
        <p:spPr bwMode="auto">
          <a:xfrm>
            <a:off x="4724400" y="2762250"/>
            <a:ext cx="2929328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14800" y="1682234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" pitchFamily="2" charset="0"/>
                <a:cs typeface="Nikosh" pitchFamily="2" charset="0"/>
              </a:rPr>
              <a:t>টাইফয়েড</a:t>
            </a:r>
            <a:r>
              <a:rPr lang="bn-BD" sz="2000" dirty="0" smtClean="0">
                <a:latin typeface="Nikosh" pitchFamily="2" charset="0"/>
                <a:cs typeface="Nikosh" pitchFamily="2" charset="0"/>
              </a:rPr>
              <a:t> </a:t>
            </a:r>
            <a:endParaRPr lang="en-US" sz="2000" dirty="0">
              <a:latin typeface="Nikosh" pitchFamily="2" charset="0"/>
              <a:cs typeface="Nikosh" pitchFamily="2" charset="0"/>
            </a:endParaRPr>
          </a:p>
        </p:txBody>
      </p:sp>
      <p:pic>
        <p:nvPicPr>
          <p:cNvPr id="10" name="Picture 2" descr="E:\New folder (2)\pani\bonna\h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28926"/>
            <a:ext cx="2619375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E:\New folder (2)\pani\bonna\ta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2828925"/>
            <a:ext cx="276225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:\New folder (2)\pani\bonna\taipo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52"/>
          <a:stretch/>
        </p:blipFill>
        <p:spPr bwMode="auto">
          <a:xfrm>
            <a:off x="6045720" y="2762250"/>
            <a:ext cx="241248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14800" y="1682234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" pitchFamily="2" charset="0"/>
                <a:cs typeface="Nikosh" pitchFamily="2" charset="0"/>
              </a:rPr>
              <a:t>জন্ডিস </a:t>
            </a:r>
            <a:endParaRPr lang="en-US" sz="3600" dirty="0">
              <a:latin typeface="Nikosh" pitchFamily="2" charset="0"/>
              <a:cs typeface="Nikosh" pitchFamily="2" charset="0"/>
            </a:endParaRPr>
          </a:p>
        </p:txBody>
      </p:sp>
      <p:pic>
        <p:nvPicPr>
          <p:cNvPr id="14" name="Picture 2" descr="E:\New folder (2)\pani\bonna\jo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28926"/>
            <a:ext cx="3962400" cy="326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E:\New folder (2)\pani\bonna\jondi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314" y="2762249"/>
            <a:ext cx="3926486" cy="33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80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9" grpId="1"/>
      <p:bldP spid="6" grpId="0"/>
      <p:bldP spid="6" grpId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ame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068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819400" y="475938"/>
            <a:ext cx="2667000" cy="762000"/>
          </a:xfrm>
          <a:prstGeom prst="round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দলীয় কাজ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Flowchart: Punched Tape 4"/>
          <p:cNvSpPr/>
          <p:nvPr/>
        </p:nvSpPr>
        <p:spPr>
          <a:xfrm>
            <a:off x="1524000" y="3276600"/>
            <a:ext cx="6096000" cy="2743200"/>
          </a:xfrm>
          <a:prstGeom prst="flowChartPunchedTape">
            <a:avLst/>
          </a:prstGeom>
          <a:gradFill>
            <a:gsLst>
              <a:gs pos="0">
                <a:srgbClr val="FC9FCB">
                  <a:alpha val="0"/>
                </a:srgbClr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বন্যার প্রভাব আলোচনা কর  ? </a:t>
            </a:r>
          </a:p>
          <a:p>
            <a:pPr algn="ctr"/>
            <a:r>
              <a:rPr lang="bn-BD" sz="4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endParaRPr lang="en-US" sz="48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73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C:\Users\tohomina khatun\Downloads\Video_149320676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7620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" y="228600"/>
            <a:ext cx="80010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এসো আমরা কয়েকটি ছবি দেখি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5791200"/>
            <a:ext cx="70104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ছবি গুলো কিসের মনে হচ্ছে  ?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5000" y="5816184"/>
            <a:ext cx="39624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বন্যার</a:t>
            </a:r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endParaRPr lang="en-US" sz="3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18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58711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rame 2"/>
          <p:cNvSpPr/>
          <p:nvPr/>
        </p:nvSpPr>
        <p:spPr>
          <a:xfrm>
            <a:off x="128196" y="0"/>
            <a:ext cx="9144000" cy="7010400"/>
          </a:xfrm>
          <a:prstGeom prst="frame">
            <a:avLst>
              <a:gd name="adj1" fmla="val 2878"/>
            </a:avLst>
          </a:prstGeom>
          <a:solidFill>
            <a:srgbClr val="AEE3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438400" y="304800"/>
            <a:ext cx="3429000" cy="685800"/>
          </a:xfrm>
          <a:prstGeom prst="round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2000">
                <a:schemeClr val="bg1">
                  <a:shade val="67500"/>
                  <a:satMod val="115000"/>
                  <a:alpha val="48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মূল্যায়ন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Bevel 4"/>
          <p:cNvSpPr/>
          <p:nvPr/>
        </p:nvSpPr>
        <p:spPr>
          <a:xfrm>
            <a:off x="380999" y="1143000"/>
            <a:ext cx="6714345" cy="838200"/>
          </a:xfrm>
          <a:prstGeom prst="bevel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এলাকা প্লাবিত হয়ে জীবন ও সম্পদের ক্ষতিসাধন, একে কী বলা হবে ?</a:t>
            </a:r>
            <a:endParaRPr lang="en-US" sz="28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52400" y="2132976"/>
            <a:ext cx="685800" cy="533400"/>
          </a:xfrm>
          <a:prstGeom prst="ellips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ক</a:t>
            </a:r>
            <a:endParaRPr lang="en-US" sz="3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8" name="Bevel 7"/>
          <p:cNvSpPr/>
          <p:nvPr/>
        </p:nvSpPr>
        <p:spPr>
          <a:xfrm>
            <a:off x="1066800" y="2153586"/>
            <a:ext cx="1866275" cy="550889"/>
          </a:xfrm>
          <a:prstGeom prst="bevel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</a:rPr>
              <a:t> </a:t>
            </a:r>
            <a:r>
              <a:rPr lang="bn-BD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জলোচ্ছ্বাস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124200" y="2134224"/>
            <a:ext cx="609600" cy="570251"/>
          </a:xfrm>
          <a:prstGeom prst="ellips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খ </a:t>
            </a:r>
            <a:endParaRPr lang="en-US" sz="28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10" name="Bevel 9"/>
          <p:cNvSpPr/>
          <p:nvPr/>
        </p:nvSpPr>
        <p:spPr>
          <a:xfrm>
            <a:off x="3904313" y="2127355"/>
            <a:ext cx="1866900" cy="533400"/>
          </a:xfrm>
          <a:prstGeom prst="bevel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নদী ভাঙ্গন</a:t>
            </a:r>
            <a:endParaRPr lang="en-US" sz="3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957341" y="2127355"/>
            <a:ext cx="762000" cy="577121"/>
          </a:xfrm>
          <a:prstGeom prst="ellips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গ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12" name="Bevel 11"/>
          <p:cNvSpPr/>
          <p:nvPr/>
        </p:nvSpPr>
        <p:spPr>
          <a:xfrm>
            <a:off x="6858000" y="2171076"/>
            <a:ext cx="1905000" cy="648324"/>
          </a:xfrm>
          <a:prstGeom prst="bevel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বন্যা</a:t>
            </a:r>
            <a:r>
              <a:rPr lang="bn-BD" dirty="0" smtClean="0">
                <a:latin typeface="Nikosh" pitchFamily="2" charset="0"/>
                <a:cs typeface="Nikosh" pitchFamily="2" charset="0"/>
              </a:rPr>
              <a:t> </a:t>
            </a:r>
            <a:endParaRPr lang="en-US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13" name="Bevel 12"/>
          <p:cNvSpPr/>
          <p:nvPr/>
        </p:nvSpPr>
        <p:spPr>
          <a:xfrm>
            <a:off x="304798" y="2819399"/>
            <a:ext cx="6790545" cy="849443"/>
          </a:xfrm>
          <a:prstGeom prst="bevel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বাংলাদেশের কত সালের বন্যায় সবচেয়ে বেশী এলাকা ক্ষতিগ্রস্ত হয় ? </a:t>
            </a:r>
            <a:endParaRPr lang="en-US" sz="28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2400" y="3733800"/>
            <a:ext cx="762000" cy="457200"/>
          </a:xfrm>
          <a:prstGeom prst="ellips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ক</a:t>
            </a:r>
            <a:endParaRPr lang="en-US" sz="3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15" name="Bevel 14"/>
          <p:cNvSpPr/>
          <p:nvPr/>
        </p:nvSpPr>
        <p:spPr>
          <a:xfrm>
            <a:off x="1031823" y="3710066"/>
            <a:ext cx="1828800" cy="609600"/>
          </a:xfrm>
          <a:prstGeom prst="bevel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১৯৯৮</a:t>
            </a:r>
            <a:endParaRPr lang="en-US" sz="3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933075" y="3733800"/>
            <a:ext cx="724525" cy="457200"/>
          </a:xfrm>
          <a:prstGeom prst="ellips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খ </a:t>
            </a:r>
            <a:endParaRPr lang="en-US" sz="3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17" name="Bevel 16"/>
          <p:cNvSpPr/>
          <p:nvPr/>
        </p:nvSpPr>
        <p:spPr>
          <a:xfrm>
            <a:off x="3823896" y="3718810"/>
            <a:ext cx="1752600" cy="585866"/>
          </a:xfrm>
          <a:prstGeom prst="bevel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২০০৪</a:t>
            </a:r>
            <a:r>
              <a:rPr lang="bn-BD" dirty="0" smtClean="0">
                <a:latin typeface="Nikosh" pitchFamily="2" charset="0"/>
                <a:cs typeface="Nikosh" pitchFamily="2" charset="0"/>
              </a:rPr>
              <a:t> </a:t>
            </a:r>
            <a:endParaRPr lang="en-US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715000" y="3710066"/>
            <a:ext cx="623341" cy="595234"/>
          </a:xfrm>
          <a:prstGeom prst="ellips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গ</a:t>
            </a:r>
            <a:r>
              <a:rPr lang="bn-BD" dirty="0" smtClean="0">
                <a:latin typeface="Nikosh" pitchFamily="2" charset="0"/>
                <a:cs typeface="Nikosh" pitchFamily="2" charset="0"/>
              </a:rPr>
              <a:t> </a:t>
            </a:r>
            <a:endParaRPr lang="en-US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19" name="Bevel 18"/>
          <p:cNvSpPr/>
          <p:nvPr/>
        </p:nvSpPr>
        <p:spPr>
          <a:xfrm>
            <a:off x="6719341" y="3668843"/>
            <a:ext cx="2043659" cy="685800"/>
          </a:xfrm>
          <a:prstGeom prst="bevel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২০০৮ </a:t>
            </a:r>
            <a:endParaRPr lang="en-US" sz="3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20" name="Bevel 19"/>
          <p:cNvSpPr/>
          <p:nvPr/>
        </p:nvSpPr>
        <p:spPr>
          <a:xfrm>
            <a:off x="356014" y="4428969"/>
            <a:ext cx="4343400" cy="685800"/>
          </a:xfrm>
          <a:prstGeom prst="bevel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বন্যার প্রধান কারণ কোনটি?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17356" y="5217826"/>
            <a:ext cx="762000" cy="533400"/>
          </a:xfrm>
          <a:prstGeom prst="ellips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ক</a:t>
            </a:r>
            <a:r>
              <a:rPr lang="bn-BD" dirty="0" smtClean="0">
                <a:latin typeface="Nikosh" pitchFamily="2" charset="0"/>
                <a:cs typeface="Nikosh" pitchFamily="2" charset="0"/>
              </a:rPr>
              <a:t> </a:t>
            </a:r>
            <a:endParaRPr lang="en-US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22" name="Bevel 21"/>
          <p:cNvSpPr/>
          <p:nvPr/>
        </p:nvSpPr>
        <p:spPr>
          <a:xfrm>
            <a:off x="1104274" y="5217826"/>
            <a:ext cx="2019925" cy="533400"/>
          </a:xfrm>
          <a:prstGeom prst="bevel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নদীতে জোয়ার সৃষ্টি </a:t>
            </a:r>
            <a:endParaRPr lang="en-US" sz="20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267543" y="5217826"/>
            <a:ext cx="780113" cy="533400"/>
          </a:xfrm>
          <a:prstGeom prst="ellips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খ </a:t>
            </a:r>
            <a:endParaRPr lang="en-US" sz="3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24" name="Bevel 23"/>
          <p:cNvSpPr/>
          <p:nvPr/>
        </p:nvSpPr>
        <p:spPr>
          <a:xfrm>
            <a:off x="4152900" y="5248430"/>
            <a:ext cx="1982137" cy="533401"/>
          </a:xfrm>
          <a:prstGeom prst="bevel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নদীর তলদেশ ভরাট </a:t>
            </a:r>
            <a:endParaRPr lang="en-US" sz="20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255270" y="5248431"/>
            <a:ext cx="602730" cy="533400"/>
          </a:xfrm>
          <a:prstGeom prst="ellips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গ </a:t>
            </a:r>
            <a:endParaRPr lang="en-US" sz="3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26" name="Bevel 25"/>
          <p:cNvSpPr/>
          <p:nvPr/>
        </p:nvSpPr>
        <p:spPr>
          <a:xfrm>
            <a:off x="7068174" y="5248431"/>
            <a:ext cx="1905000" cy="533400"/>
          </a:xfrm>
          <a:prstGeom prst="bevel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বর্ষায় ভারী বৃষ্টিপাত  </a:t>
            </a:r>
            <a:endParaRPr lang="en-US" sz="20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35037" y="304800"/>
            <a:ext cx="2385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" pitchFamily="2" charset="0"/>
                <a:cs typeface="Nikosh" pitchFamily="2" charset="0"/>
              </a:rPr>
              <a:t>পুনরায় চেষ্টা কর </a:t>
            </a:r>
            <a:endParaRPr lang="en-US" sz="2400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70014" y="386090"/>
            <a:ext cx="2246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rgbClr val="FF0000"/>
                </a:solidFill>
                <a:latin typeface="Nikosh" pitchFamily="2" charset="0"/>
                <a:cs typeface="Nikosh" pitchFamily="2" charset="0"/>
              </a:rPr>
              <a:t>উত্তরটি সঠিক </a:t>
            </a:r>
            <a:endParaRPr lang="en-US" sz="2800" dirty="0">
              <a:solidFill>
                <a:srgbClr val="FF0000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0014" y="291776"/>
            <a:ext cx="185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" pitchFamily="2" charset="0"/>
                <a:cs typeface="Nikosh" pitchFamily="2" charset="0"/>
              </a:rPr>
              <a:t>পুনরায় চেষ্টা কর </a:t>
            </a:r>
            <a:endParaRPr lang="en-US" sz="2400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287000" y="6096000"/>
            <a:ext cx="7315200" cy="7620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সঠিক উত্তরটি জানার জন্য বৃত্তের উপর ক্লিক কর ।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03207" y="304800"/>
            <a:ext cx="1980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rgbClr val="FF0000"/>
                </a:solidFill>
                <a:latin typeface="Nikosh" pitchFamily="2" charset="0"/>
                <a:cs typeface="Nikosh" pitchFamily="2" charset="0"/>
              </a:rPr>
              <a:t>উত্তরটি সঠিক </a:t>
            </a:r>
            <a:endParaRPr lang="en-US" sz="2800" dirty="0">
              <a:solidFill>
                <a:srgbClr val="FF0000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38341" y="371631"/>
            <a:ext cx="2084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" pitchFamily="2" charset="0"/>
                <a:cs typeface="Nikosh" pitchFamily="2" charset="0"/>
              </a:rPr>
              <a:t>পুনরায় চেষ্টা কর </a:t>
            </a:r>
            <a:endParaRPr lang="en-US" sz="2800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03207" y="487538"/>
            <a:ext cx="194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" pitchFamily="2" charset="0"/>
                <a:cs typeface="Nikosh" pitchFamily="2" charset="0"/>
              </a:rPr>
              <a:t>পুনরায় চেষ্টা কর </a:t>
            </a:r>
            <a:endParaRPr lang="en-US" sz="2400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38341" y="366355"/>
            <a:ext cx="1716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" pitchFamily="2" charset="0"/>
                <a:cs typeface="Nikosh" pitchFamily="2" charset="0"/>
              </a:rPr>
              <a:t>পুনরায় চেষ্টা কর </a:t>
            </a:r>
            <a:endParaRPr lang="en-US" sz="2400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03207" y="416867"/>
            <a:ext cx="1910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" pitchFamily="2" charset="0"/>
                <a:cs typeface="Nikosh" pitchFamily="2" charset="0"/>
              </a:rPr>
              <a:t>পুনরায় চেষ্টা কর </a:t>
            </a:r>
            <a:endParaRPr lang="en-US" sz="2400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36403" y="374050"/>
            <a:ext cx="1777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rgbClr val="FF0000"/>
                </a:solidFill>
                <a:latin typeface="Nikosh" pitchFamily="2" charset="0"/>
                <a:cs typeface="Nikosh" pitchFamily="2" charset="0"/>
              </a:rPr>
              <a:t>উত্তরটি সঠিক </a:t>
            </a:r>
            <a:endParaRPr lang="en-US" sz="2800" dirty="0">
              <a:solidFill>
                <a:srgbClr val="FF0000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90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9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85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350"/>
                            </p:stCondLst>
                            <p:childTnLst>
                              <p:par>
                                <p:cTn id="4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250"/>
                            </p:stCondLst>
                            <p:childTnLst>
                              <p:par>
                                <p:cTn id="4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750"/>
                            </p:stCondLst>
                            <p:childTnLst>
                              <p:par>
                                <p:cTn id="5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450"/>
                            </p:stCondLst>
                            <p:childTnLst>
                              <p:par>
                                <p:cTn id="6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8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650"/>
                            </p:stCondLst>
                            <p:childTnLst>
                              <p:par>
                                <p:cTn id="8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150"/>
                            </p:stCondLst>
                            <p:childTnLst>
                              <p:par>
                                <p:cTn id="9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0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300"/>
                            </p:stCondLst>
                            <p:childTnLst>
                              <p:par>
                                <p:cTn id="1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950"/>
                            </p:stCondLst>
                            <p:childTnLst>
                              <p:par>
                                <p:cTn id="121" presetID="42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833 -0.0111 L -1.95833 -0.02219 " pathEditMode="relative" rAng="0" ptsTypes="AA">
                                      <p:cBhvr>
                                        <p:cTn id="122" dur="6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00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9950"/>
                            </p:stCondLst>
                            <p:childTnLst>
                              <p:par>
                                <p:cTn id="1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2000"/>
                            </p:stCondLst>
                            <p:childTnLst>
                              <p:par>
                                <p:cTn id="1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3250"/>
                            </p:stCondLst>
                            <p:childTnLst>
                              <p:par>
                                <p:cTn id="14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3750"/>
                            </p:stCondLst>
                            <p:childTnLst>
                              <p:par>
                                <p:cTn id="15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4850"/>
                            </p:stCondLst>
                            <p:childTnLst>
                              <p:par>
                                <p:cTn id="16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5350"/>
                            </p:stCondLst>
                            <p:childTnLst>
                              <p:par>
                                <p:cTn id="17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2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0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8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6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4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2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0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8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6" grpId="0"/>
      <p:bldP spid="29" grpId="0" animBg="1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80000">
                <a:srgbClr val="FFA800">
                  <a:alpha val="0"/>
                </a:srgbClr>
              </a:gs>
              <a:gs pos="79000">
                <a:srgbClr val="825600"/>
              </a:gs>
              <a:gs pos="79000">
                <a:srgbClr val="FFA800"/>
              </a:gs>
              <a:gs pos="93000">
                <a:srgbClr val="825600"/>
              </a:gs>
              <a:gs pos="100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ame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63"/>
            </a:avLst>
          </a:prstGeom>
          <a:gradFill>
            <a:gsLst>
              <a:gs pos="0">
                <a:schemeClr val="accent4">
                  <a:lumMod val="75000"/>
                </a:schemeClr>
              </a:gs>
              <a:gs pos="80000">
                <a:srgbClr val="FFA800">
                  <a:alpha val="0"/>
                </a:srgbClr>
              </a:gs>
              <a:gs pos="79000">
                <a:srgbClr val="825600"/>
              </a:gs>
              <a:gs pos="79000">
                <a:srgbClr val="FFA800"/>
              </a:gs>
              <a:gs pos="93000">
                <a:srgbClr val="825600"/>
              </a:gs>
              <a:gs pos="100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444646" y="352270"/>
            <a:ext cx="4114800" cy="1219200"/>
          </a:xfrm>
          <a:prstGeom prst="round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বাড়ির কাজ </a:t>
            </a:r>
            <a:endParaRPr lang="en-US" sz="40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600" y="2819400"/>
            <a:ext cx="6629400" cy="12954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বাংলাদেশে বন্যা সৃষ্টির মানবসৃষ্ট কারণ গুলো ব্যাখ্যা কর ?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pic>
        <p:nvPicPr>
          <p:cNvPr id="6" name="Picture 2" descr="C:\Users\ACP\SHAREit\Pictures\khadho\amis\sorkora\blood\imageba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74820"/>
            <a:ext cx="2405063" cy="2179320"/>
          </a:xfrm>
          <a:prstGeom prst="rect">
            <a:avLst/>
          </a:prstGeom>
          <a:noFill/>
          <a:effectLst>
            <a:softEdge rad="406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CP\SHAREit\Pictures\khadho\amis\sorkora\blood\imageba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1974"/>
            <a:ext cx="2209800" cy="2179320"/>
          </a:xfrm>
          <a:prstGeom prst="rect">
            <a:avLst/>
          </a:prstGeom>
          <a:noFill/>
          <a:effectLst>
            <a:softEdge rad="368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43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New folder (2)\tumblr_nzox39ERjV1txe8seo1_5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09800" y="838200"/>
            <a:ext cx="4419600" cy="1524000"/>
          </a:xfrm>
          <a:prstGeom prst="rect">
            <a:avLst/>
          </a:prstGeom>
          <a:gradFill>
            <a:gsLst>
              <a:gs pos="0">
                <a:srgbClr val="FFF200">
                  <a:alpha val="0"/>
                  <a:lumMod val="0"/>
                  <a:lumOff val="100000"/>
                </a:srgbClr>
              </a:gs>
              <a:gs pos="55000">
                <a:srgbClr val="FF7A00"/>
              </a:gs>
              <a:gs pos="95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noFill/>
          </a:ln>
          <a:effectLst>
            <a:glow>
              <a:schemeClr val="accent1">
                <a:alpha val="4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সবাইকে ধন্যবাদ </a:t>
            </a:r>
            <a:endParaRPr lang="en-US" sz="40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00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DCEBF5"/>
              </a:gs>
              <a:gs pos="8000">
                <a:srgbClr val="83A7C3"/>
              </a:gs>
              <a:gs pos="13000">
                <a:srgbClr val="768FB9"/>
              </a:gs>
              <a:gs pos="44000">
                <a:srgbClr val="83A7C3">
                  <a:alpha val="0"/>
                  <a:lumMod val="0"/>
                  <a:lumOff val="100000"/>
                </a:srgbClr>
              </a:gs>
              <a:gs pos="52000">
                <a:srgbClr val="FFFFFF"/>
              </a:gs>
              <a:gs pos="56000">
                <a:srgbClr val="9C6563"/>
              </a:gs>
              <a:gs pos="85000">
                <a:srgbClr val="80302D"/>
              </a:gs>
              <a:gs pos="95000">
                <a:srgbClr val="C0524E"/>
              </a:gs>
              <a:gs pos="94000">
                <a:srgbClr val="EBDAD4"/>
              </a:gs>
              <a:gs pos="100000">
                <a:srgbClr val="55261C"/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ContrastingLeftFacing"/>
              <a:lightRig rig="threePt" dir="t"/>
            </a:scene3d>
          </a:bodyPr>
          <a:lstStyle/>
          <a:p>
            <a:pPr algn="ctr"/>
            <a:endParaRPr lang="en-US"/>
          </a:p>
        </p:txBody>
      </p:sp>
      <p:sp>
        <p:nvSpPr>
          <p:cNvPr id="3" name="Frame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101"/>
            </a:avLst>
          </a:prstGeom>
          <a:gradFill>
            <a:gsLst>
              <a:gs pos="0">
                <a:srgbClr val="DCEBF5"/>
              </a:gs>
              <a:gs pos="8000">
                <a:srgbClr val="83A7C3"/>
              </a:gs>
              <a:gs pos="13000">
                <a:srgbClr val="768FB9"/>
              </a:gs>
              <a:gs pos="44000">
                <a:srgbClr val="83A7C3">
                  <a:alpha val="0"/>
                  <a:lumMod val="0"/>
                  <a:lumOff val="100000"/>
                </a:srgbClr>
              </a:gs>
              <a:gs pos="52000">
                <a:srgbClr val="FFFFFF"/>
              </a:gs>
              <a:gs pos="56000">
                <a:srgbClr val="9C6563"/>
              </a:gs>
              <a:gs pos="85000">
                <a:srgbClr val="80302D"/>
              </a:gs>
              <a:gs pos="95000">
                <a:srgbClr val="C0524E"/>
              </a:gs>
              <a:gs pos="94000">
                <a:srgbClr val="EBDAD4"/>
              </a:gs>
              <a:gs pos="100000">
                <a:srgbClr val="55261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438400" y="381000"/>
            <a:ext cx="3581400" cy="10668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" pitchFamily="2" charset="0"/>
                <a:cs typeface="Nikosh" pitchFamily="2" charset="0"/>
              </a:rPr>
              <a:t>তাহলে আজকের পাঠ 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" pitchFamily="2" charset="0"/>
              <a:cs typeface="Nikosh" pitchFamily="2" charset="0"/>
            </a:endParaRPr>
          </a:p>
        </p:txBody>
      </p:sp>
      <p:pic>
        <p:nvPicPr>
          <p:cNvPr id="1027" name="Picture 3" descr="E:\New folder (2)\pani\bonna\Cox-Purnimattt-pic-3 joy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55295"/>
            <a:ext cx="5486400" cy="2926080"/>
          </a:xfrm>
          <a:prstGeom prst="rect">
            <a:avLst/>
          </a:prstGeom>
          <a:noFill/>
          <a:ln>
            <a:noFill/>
          </a:ln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617969" y="3124200"/>
            <a:ext cx="3908061" cy="1524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bn-BD" sz="8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" pitchFamily="2" charset="0"/>
                <a:cs typeface="Nikosh" pitchFamily="2" charset="0"/>
              </a:rPr>
              <a:t>বন্যা</a:t>
            </a:r>
            <a:r>
              <a:rPr lang="bn-BD" sz="6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" pitchFamily="2" charset="0"/>
                <a:cs typeface="Nikosh" pitchFamily="2" charset="0"/>
              </a:rPr>
              <a:t> </a:t>
            </a:r>
            <a:endParaRPr lang="en-US" sz="6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12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1236" y="-4747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C9FCB">
                  <a:alpha val="5000"/>
                </a:srgbClr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42999">
            <a:off x="-1030164" y="4639501"/>
            <a:ext cx="3208382" cy="14603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97935">
            <a:off x="-801565" y="884466"/>
            <a:ext cx="3208382" cy="14603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890" y="140548"/>
            <a:ext cx="1422976" cy="31372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1322">
            <a:off x="7391400" y="3868274"/>
            <a:ext cx="1422976" cy="313723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362200" y="304800"/>
            <a:ext cx="4302940" cy="914400"/>
          </a:xfrm>
          <a:prstGeom prst="roundRect">
            <a:avLst/>
          </a:prstGeom>
          <a:gradFill flip="none" rotWithShape="1">
            <a:gsLst>
              <a:gs pos="0">
                <a:srgbClr val="FF7C80">
                  <a:tint val="66000"/>
                  <a:satMod val="160000"/>
                  <a:alpha val="0"/>
                </a:srgbClr>
              </a:gs>
              <a:gs pos="50000">
                <a:srgbClr val="FF7C80">
                  <a:tint val="44500"/>
                  <a:satMod val="160000"/>
                </a:srgbClr>
              </a:gs>
              <a:gs pos="100000">
                <a:srgbClr val="FF7C8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এই পাঠ শেষে শিক্ষার্থীরা-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2119865775"/>
              </p:ext>
            </p:extLst>
          </p:nvPr>
        </p:nvGraphicFramePr>
        <p:xfrm>
          <a:off x="914400" y="1447800"/>
          <a:ext cx="673149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4801614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67749"/>
            <a:ext cx="9065302" cy="7058293"/>
          </a:xfrm>
          <a:prstGeom prst="rect">
            <a:avLst/>
          </a:prstGeom>
          <a:gradFill flip="none" rotWithShape="1">
            <a:gsLst>
              <a:gs pos="0">
                <a:srgbClr val="FF6BF4"/>
              </a:gs>
              <a:gs pos="53000">
                <a:srgbClr val="FF66FF">
                  <a:shade val="67500"/>
                  <a:satMod val="115000"/>
                  <a:lumMod val="0"/>
                  <a:lumOff val="100000"/>
                  <a:alpha val="97000"/>
                </a:srgbClr>
              </a:gs>
              <a:gs pos="100000">
                <a:srgbClr val="FF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890" y="140548"/>
            <a:ext cx="1422976" cy="3137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28131">
            <a:off x="1" y="3758244"/>
            <a:ext cx="1422976" cy="3137231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1" y="-200293"/>
            <a:ext cx="9143999" cy="7058293"/>
          </a:xfrm>
          <a:prstGeom prst="frame">
            <a:avLst>
              <a:gd name="adj1" fmla="val 2803"/>
            </a:avLst>
          </a:prstGeom>
          <a:gradFill>
            <a:gsLst>
              <a:gs pos="0">
                <a:srgbClr val="FF33CC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153678"/>
            <a:ext cx="7518111" cy="35438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solidFill>
                  <a:srgbClr val="00B0F0"/>
                </a:solidFill>
                <a:latin typeface="Nikosh" pitchFamily="2" charset="0"/>
                <a:cs typeface="Nikosh" pitchFamily="2" charset="0"/>
              </a:rPr>
              <a:t>বন্যাঃ</a:t>
            </a:r>
            <a:r>
              <a:rPr lang="bn-BD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এ দেশের প্রেক্ষিতে কোনো এলাকা প্লাবিত হয়ে যদি মানুষের জীবন ও সম্পদের ক্ষতিসাধন হয় তাহলে বন্যা হয়েছে ধরা হয় । অথ্যাৎ পানি নিষ্কাশন পথে ক্ষমতা বহির্ভূত মাত্রার পানি প্রবাহকে বন্যা বলে । </a:t>
            </a:r>
            <a:endParaRPr lang="en-US" sz="3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pic>
        <p:nvPicPr>
          <p:cNvPr id="4098" name="Picture 2" descr="E:\New folder (2)\pani\bonna\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235" y="2971800"/>
            <a:ext cx="5288765" cy="33528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32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5900" cy="6857999"/>
          </a:xfrm>
          <a:prstGeom prst="rec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</p:pic>
      <p:sp>
        <p:nvSpPr>
          <p:cNvPr id="3" name="Rounded Rectangle 2"/>
          <p:cNvSpPr/>
          <p:nvPr/>
        </p:nvSpPr>
        <p:spPr>
          <a:xfrm>
            <a:off x="1676400" y="914400"/>
            <a:ext cx="4857750" cy="1905000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dirty="0" smtClean="0">
                <a:solidFill>
                  <a:schemeClr val="bg1"/>
                </a:solidFill>
                <a:latin typeface="Nikosh" pitchFamily="2" charset="0"/>
                <a:cs typeface="Nikosh" pitchFamily="2" charset="0"/>
              </a:rPr>
              <a:t>একক কাজ </a:t>
            </a:r>
            <a:endParaRPr lang="en-US" sz="5400" dirty="0">
              <a:solidFill>
                <a:schemeClr val="bg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09675" y="3962400"/>
            <a:ext cx="5791200" cy="1600200"/>
          </a:xfrm>
          <a:prstGeom prst="roundRect">
            <a:avLst/>
          </a:prstGeom>
          <a:gradFill flip="none" rotWithShape="1">
            <a:gsLst>
              <a:gs pos="3000">
                <a:schemeClr val="accent3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বন্যা কী ? </a:t>
            </a:r>
            <a:endParaRPr lang="en-US" sz="48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Frame 4"/>
          <p:cNvSpPr/>
          <p:nvPr/>
        </p:nvSpPr>
        <p:spPr>
          <a:xfrm>
            <a:off x="-92752" y="0"/>
            <a:ext cx="9296400" cy="6858000"/>
          </a:xfrm>
          <a:prstGeom prst="frame">
            <a:avLst>
              <a:gd name="adj1" fmla="val 2883"/>
            </a:avLst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3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698" y="-49684"/>
            <a:ext cx="9065302" cy="6805534"/>
          </a:xfrm>
          <a:prstGeom prst="rect">
            <a:avLst/>
          </a:prstGeom>
          <a:gradFill flip="none" rotWithShape="1">
            <a:gsLst>
              <a:gs pos="0">
                <a:srgbClr val="FF6BF4"/>
              </a:gs>
              <a:gs pos="53000">
                <a:srgbClr val="FF66FF">
                  <a:shade val="67500"/>
                  <a:satMod val="115000"/>
                  <a:lumMod val="0"/>
                  <a:lumOff val="100000"/>
                  <a:alpha val="97000"/>
                </a:srgbClr>
              </a:gs>
              <a:gs pos="100000">
                <a:srgbClr val="FF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890" y="140548"/>
            <a:ext cx="1422976" cy="3137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28131">
            <a:off x="1" y="3758244"/>
            <a:ext cx="1422976" cy="3137231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-31229" y="-98143"/>
            <a:ext cx="9143999" cy="6956143"/>
          </a:xfrm>
          <a:prstGeom prst="frame">
            <a:avLst>
              <a:gd name="adj1" fmla="val 2803"/>
            </a:avLst>
          </a:prstGeom>
          <a:gradFill>
            <a:gsLst>
              <a:gs pos="0">
                <a:srgbClr val="FF33CC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33600" y="228600"/>
            <a:ext cx="4343400" cy="1143000"/>
          </a:xfrm>
          <a:prstGeom prst="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7000">
                <a:srgbClr val="FF66FF">
                  <a:tint val="44500"/>
                  <a:satMod val="160000"/>
                </a:srgbClr>
              </a:gs>
              <a:gs pos="12000">
                <a:srgbClr val="FF66FF">
                  <a:tint val="23500"/>
                  <a:satMod val="160000"/>
                  <a:alpha val="54000"/>
                  <a:lumMod val="0"/>
                  <a:lumOff val="10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বন্যার কারণ  </a:t>
            </a:r>
            <a:endParaRPr lang="en-US" sz="40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133600" y="1371600"/>
            <a:ext cx="0" cy="1143000"/>
          </a:xfrm>
          <a:prstGeom prst="straightConnector1">
            <a:avLst/>
          </a:prstGeom>
          <a:ln w="76200">
            <a:solidFill>
              <a:srgbClr val="99FF99">
                <a:alpha val="32549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477000" y="1371600"/>
            <a:ext cx="0" cy="990600"/>
          </a:xfrm>
          <a:prstGeom prst="straightConnector1">
            <a:avLst/>
          </a:prstGeom>
          <a:ln w="76200">
            <a:solidFill>
              <a:srgbClr val="99FF99">
                <a:alpha val="41176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38200" y="2553253"/>
            <a:ext cx="2590800" cy="724526"/>
          </a:xfrm>
          <a:prstGeom prst="rect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8000">
                <a:srgbClr val="FFCCFF">
                  <a:shade val="67500"/>
                  <a:satMod val="115000"/>
                  <a:lumMod val="66000"/>
                  <a:lumOff val="34000"/>
                </a:srgbClr>
              </a:gs>
              <a:gs pos="10000">
                <a:srgbClr val="FFCCFF">
                  <a:shade val="100000"/>
                  <a:satMod val="115000"/>
                  <a:alpha val="39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প্রাকৃতিক কারণ  </a:t>
            </a:r>
            <a:endParaRPr lang="en-US" sz="40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81600" y="2441781"/>
            <a:ext cx="2464290" cy="722249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7000">
                <a:schemeClr val="bg1">
                  <a:shade val="67500"/>
                  <a:satMod val="115000"/>
                </a:schemeClr>
              </a:gs>
              <a:gs pos="48000">
                <a:schemeClr val="bg1">
                  <a:shade val="100000"/>
                  <a:satMod val="115000"/>
                  <a:alpha val="41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মানবসৃষ্ট কারণ 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02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">
                <a:srgbClr val="3399FF">
                  <a:lumMod val="0"/>
                  <a:lumOff val="100000"/>
                  <a:alpha val="0"/>
                </a:srgbClr>
              </a:gs>
              <a:gs pos="87000">
                <a:srgbClr val="00CCCC"/>
              </a:gs>
              <a:gs pos="91000">
                <a:srgbClr val="9999FF"/>
              </a:gs>
              <a:gs pos="92000">
                <a:srgbClr val="2E6792"/>
              </a:gs>
              <a:gs pos="89000">
                <a:srgbClr val="3333CC"/>
              </a:gs>
              <a:gs pos="94000">
                <a:srgbClr val="1170FF"/>
              </a:gs>
              <a:gs pos="100000">
                <a:srgbClr val="00669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ame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 descr="E:\New folder (2)\pani\bonna\flash-flood-300x168 uza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19390"/>
            <a:ext cx="2667000" cy="261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New folder (2)\pani\bonna\4a53a05a3931de8bdd419f2e660358d2-2y7rqnmovueg3s2dn2ty4g uza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164" y="2119390"/>
            <a:ext cx="2346352" cy="261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62200" y="304800"/>
            <a:ext cx="3657600" cy="9906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33000">
                <a:srgbClr val="00B0F0">
                  <a:tint val="44500"/>
                  <a:satMod val="160000"/>
                  <a:lumMod val="71000"/>
                  <a:alpha val="35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বন্যার প্রাকৃতিক কারণ 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6940" y="5004216"/>
            <a:ext cx="3200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উজানে প্রচুর বৃষ্টি </a:t>
            </a:r>
            <a:endParaRPr lang="en-US" sz="40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11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NikoshBAN"/>
        <a:ea typeface=""/>
        <a:cs typeface="NikoshBAN"/>
      </a:majorFont>
      <a:minorFont>
        <a:latin typeface="NikoshBAN"/>
        <a:ea typeface=""/>
        <a:cs typeface="NikoshBAN"/>
      </a:minorFont>
    </a:fontScheme>
    <a:fmtScheme name="Glow Edg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</TotalTime>
  <Words>371</Words>
  <Application>Microsoft Office PowerPoint</Application>
  <PresentationFormat>On-screen Show (4:3)</PresentationFormat>
  <Paragraphs>107</Paragraphs>
  <Slides>32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Office Theme</vt:lpstr>
      <vt:lpstr>2_Office Theme</vt:lpstr>
      <vt:lpstr>Custom Design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tohomina khatun</dc:creator>
  <cp:lastModifiedBy>tohomina khatun</cp:lastModifiedBy>
  <cp:revision>203</cp:revision>
  <dcterms:created xsi:type="dcterms:W3CDTF">2017-04-20T04:34:57Z</dcterms:created>
  <dcterms:modified xsi:type="dcterms:W3CDTF">2017-05-07T15:04:16Z</dcterms:modified>
</cp:coreProperties>
</file>